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69"/>
  </p:notesMasterIdLst>
  <p:sldIdLst>
    <p:sldId id="342" r:id="rId2"/>
    <p:sldId id="257" r:id="rId3"/>
    <p:sldId id="258" r:id="rId4"/>
    <p:sldId id="259" r:id="rId5"/>
    <p:sldId id="331" r:id="rId6"/>
    <p:sldId id="261" r:id="rId7"/>
    <p:sldId id="262" r:id="rId8"/>
    <p:sldId id="263" r:id="rId9"/>
    <p:sldId id="264" r:id="rId10"/>
    <p:sldId id="265" r:id="rId11"/>
    <p:sldId id="266" r:id="rId12"/>
    <p:sldId id="267" r:id="rId13"/>
    <p:sldId id="332" r:id="rId14"/>
    <p:sldId id="333" r:id="rId15"/>
    <p:sldId id="334" r:id="rId16"/>
    <p:sldId id="271" r:id="rId17"/>
    <p:sldId id="272" r:id="rId18"/>
    <p:sldId id="273" r:id="rId19"/>
    <p:sldId id="274" r:id="rId20"/>
    <p:sldId id="275" r:id="rId21"/>
    <p:sldId id="276" r:id="rId22"/>
    <p:sldId id="335" r:id="rId23"/>
    <p:sldId id="278" r:id="rId24"/>
    <p:sldId id="336" r:id="rId25"/>
    <p:sldId id="280" r:id="rId26"/>
    <p:sldId id="281" r:id="rId27"/>
    <p:sldId id="282" r:id="rId28"/>
    <p:sldId id="283" r:id="rId29"/>
    <p:sldId id="284" r:id="rId30"/>
    <p:sldId id="285" r:id="rId31"/>
    <p:sldId id="330" r:id="rId32"/>
    <p:sldId id="286" r:id="rId33"/>
    <p:sldId id="287" r:id="rId34"/>
    <p:sldId id="288" r:id="rId35"/>
    <p:sldId id="289" r:id="rId36"/>
    <p:sldId id="290" r:id="rId37"/>
    <p:sldId id="291" r:id="rId38"/>
    <p:sldId id="292" r:id="rId39"/>
    <p:sldId id="293" r:id="rId40"/>
    <p:sldId id="337" r:id="rId41"/>
    <p:sldId id="295" r:id="rId42"/>
    <p:sldId id="338" r:id="rId43"/>
    <p:sldId id="297" r:id="rId44"/>
    <p:sldId id="298" r:id="rId45"/>
    <p:sldId id="299" r:id="rId46"/>
    <p:sldId id="300" r:id="rId47"/>
    <p:sldId id="301" r:id="rId48"/>
    <p:sldId id="302" r:id="rId49"/>
    <p:sldId id="303" r:id="rId50"/>
    <p:sldId id="304" r:id="rId51"/>
    <p:sldId id="305" r:id="rId52"/>
    <p:sldId id="339" r:id="rId53"/>
    <p:sldId id="307" r:id="rId54"/>
    <p:sldId id="308" r:id="rId55"/>
    <p:sldId id="309" r:id="rId56"/>
    <p:sldId id="310" r:id="rId57"/>
    <p:sldId id="311" r:id="rId58"/>
    <p:sldId id="312" r:id="rId59"/>
    <p:sldId id="329" r:id="rId60"/>
    <p:sldId id="313" r:id="rId61"/>
    <p:sldId id="314" r:id="rId62"/>
    <p:sldId id="315" r:id="rId63"/>
    <p:sldId id="316" r:id="rId64"/>
    <p:sldId id="317" r:id="rId65"/>
    <p:sldId id="343" r:id="rId66"/>
    <p:sldId id="319" r:id="rId67"/>
    <p:sldId id="320" r:id="rId6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08">
          <p15:clr>
            <a:srgbClr val="A4A3A4"/>
          </p15:clr>
        </p15:guide>
        <p15:guide id="2" pos="28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mala Trim" initials="PT" lastIdx="6"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40" autoAdjust="0"/>
    <p:restoredTop sz="86395" autoAdjust="0"/>
  </p:normalViewPr>
  <p:slideViewPr>
    <p:cSldViewPr snapToGrid="0">
      <p:cViewPr varScale="1">
        <p:scale>
          <a:sx n="96" d="100"/>
          <a:sy n="96" d="100"/>
        </p:scale>
        <p:origin x="1242" y="78"/>
      </p:cViewPr>
      <p:guideLst>
        <p:guide orient="horz" pos="1008"/>
        <p:guide pos="288"/>
      </p:guideLst>
    </p:cSldViewPr>
  </p:slideViewPr>
  <p:outlineViewPr>
    <p:cViewPr>
      <p:scale>
        <a:sx n="33" d="100"/>
        <a:sy n="33" d="100"/>
      </p:scale>
      <p:origin x="0" y="-4368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wmf"/><Relationship Id="rId7" Type="http://schemas.openxmlformats.org/officeDocument/2006/relationships/image" Target="../media/image9.wmf"/><Relationship Id="rId2" Type="http://schemas.openxmlformats.org/officeDocument/2006/relationships/image" Target="../media/image4.wmf"/><Relationship Id="rId1" Type="http://schemas.openxmlformats.org/officeDocument/2006/relationships/image" Target="../media/image3.wmf"/><Relationship Id="rId6" Type="http://schemas.openxmlformats.org/officeDocument/2006/relationships/image" Target="../media/image8.wmf"/><Relationship Id="rId5" Type="http://schemas.openxmlformats.org/officeDocument/2006/relationships/image" Target="../media/image7.wmf"/><Relationship Id="rId4" Type="http://schemas.openxmlformats.org/officeDocument/2006/relationships/image" Target="../media/image6.w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48.wmf"/><Relationship Id="rId2" Type="http://schemas.openxmlformats.org/officeDocument/2006/relationships/image" Target="../media/image47.wmf"/><Relationship Id="rId1" Type="http://schemas.openxmlformats.org/officeDocument/2006/relationships/image" Target="../media/image46.wmf"/><Relationship Id="rId5" Type="http://schemas.openxmlformats.org/officeDocument/2006/relationships/image" Target="../media/image50.wmf"/><Relationship Id="rId4" Type="http://schemas.openxmlformats.org/officeDocument/2006/relationships/image" Target="../media/image49.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53.wmf"/><Relationship Id="rId2" Type="http://schemas.openxmlformats.org/officeDocument/2006/relationships/image" Target="../media/image52.wmf"/><Relationship Id="rId1" Type="http://schemas.openxmlformats.org/officeDocument/2006/relationships/image" Target="../media/image51.wmf"/><Relationship Id="rId6" Type="http://schemas.openxmlformats.org/officeDocument/2006/relationships/image" Target="../media/image56.wmf"/><Relationship Id="rId5" Type="http://schemas.openxmlformats.org/officeDocument/2006/relationships/image" Target="../media/image55.wmf"/><Relationship Id="rId4" Type="http://schemas.openxmlformats.org/officeDocument/2006/relationships/image" Target="../media/image54.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58.w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63.wmf"/><Relationship Id="rId2" Type="http://schemas.openxmlformats.org/officeDocument/2006/relationships/image" Target="../media/image62.wmf"/><Relationship Id="rId1" Type="http://schemas.openxmlformats.org/officeDocument/2006/relationships/image" Target="../media/image61.wmf"/><Relationship Id="rId4" Type="http://schemas.openxmlformats.org/officeDocument/2006/relationships/image" Target="../media/image64.w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68.wmf"/><Relationship Id="rId2" Type="http://schemas.openxmlformats.org/officeDocument/2006/relationships/image" Target="../media/image67.wmf"/><Relationship Id="rId1" Type="http://schemas.openxmlformats.org/officeDocument/2006/relationships/image" Target="../media/image66.w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71.wmf"/><Relationship Id="rId2" Type="http://schemas.openxmlformats.org/officeDocument/2006/relationships/image" Target="../media/image70.wmf"/><Relationship Id="rId1" Type="http://schemas.openxmlformats.org/officeDocument/2006/relationships/image" Target="../media/image69.wmf"/><Relationship Id="rId4" Type="http://schemas.openxmlformats.org/officeDocument/2006/relationships/image" Target="../media/image72.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74.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74.w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79.wmf"/><Relationship Id="rId2" Type="http://schemas.openxmlformats.org/officeDocument/2006/relationships/image" Target="../media/image78.wmf"/><Relationship Id="rId1" Type="http://schemas.openxmlformats.org/officeDocument/2006/relationships/image" Target="../media/image77.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82.wmf"/><Relationship Id="rId2" Type="http://schemas.openxmlformats.org/officeDocument/2006/relationships/image" Target="../media/image81.wmf"/><Relationship Id="rId1" Type="http://schemas.openxmlformats.org/officeDocument/2006/relationships/image" Target="../media/image80.wmf"/><Relationship Id="rId5" Type="http://schemas.openxmlformats.org/officeDocument/2006/relationships/image" Target="../media/image84.wmf"/><Relationship Id="rId4" Type="http://schemas.openxmlformats.org/officeDocument/2006/relationships/image" Target="../media/image83.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image" Target="../media/image12.wmf"/><Relationship Id="rId1" Type="http://schemas.openxmlformats.org/officeDocument/2006/relationships/image" Target="../media/image11.wmf"/></Relationships>
</file>

<file path=ppt/drawings/_rels/vmlDrawing20.vml.rels><?xml version="1.0" encoding="UTF-8" standalone="yes"?>
<Relationships xmlns="http://schemas.openxmlformats.org/package/2006/relationships"><Relationship Id="rId2" Type="http://schemas.openxmlformats.org/officeDocument/2006/relationships/image" Target="../media/image86.wmf"/><Relationship Id="rId1" Type="http://schemas.openxmlformats.org/officeDocument/2006/relationships/image" Target="../media/image85.w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94.wmf"/><Relationship Id="rId2" Type="http://schemas.openxmlformats.org/officeDocument/2006/relationships/image" Target="../media/image93.wmf"/><Relationship Id="rId1" Type="http://schemas.openxmlformats.org/officeDocument/2006/relationships/image" Target="../media/image92.wmf"/><Relationship Id="rId5" Type="http://schemas.openxmlformats.org/officeDocument/2006/relationships/image" Target="../media/image96.wmf"/><Relationship Id="rId4" Type="http://schemas.openxmlformats.org/officeDocument/2006/relationships/image" Target="../media/image95.w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98.wmf"/><Relationship Id="rId1" Type="http://schemas.openxmlformats.org/officeDocument/2006/relationships/image" Target="../media/image97.w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100.wmf"/><Relationship Id="rId1" Type="http://schemas.openxmlformats.org/officeDocument/2006/relationships/image" Target="../media/image99.wmf"/></Relationships>
</file>

<file path=ppt/drawings/_rels/vmlDrawing24.vml.rels><?xml version="1.0" encoding="UTF-8" standalone="yes"?>
<Relationships xmlns="http://schemas.openxmlformats.org/package/2006/relationships"><Relationship Id="rId3" Type="http://schemas.openxmlformats.org/officeDocument/2006/relationships/image" Target="../media/image101.wmf"/><Relationship Id="rId2" Type="http://schemas.openxmlformats.org/officeDocument/2006/relationships/image" Target="../media/image100.wmf"/><Relationship Id="rId1" Type="http://schemas.openxmlformats.org/officeDocument/2006/relationships/image" Target="../media/image99.w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03.wmf"/></Relationships>
</file>

<file path=ppt/drawings/_rels/vmlDrawing26.vml.rels><?xml version="1.0" encoding="UTF-8" standalone="yes"?>
<Relationships xmlns="http://schemas.openxmlformats.org/package/2006/relationships"><Relationship Id="rId2" Type="http://schemas.openxmlformats.org/officeDocument/2006/relationships/image" Target="../media/image105.wmf"/><Relationship Id="rId1" Type="http://schemas.openxmlformats.org/officeDocument/2006/relationships/image" Target="../media/image103.w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06.w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110.wmf"/><Relationship Id="rId2" Type="http://schemas.openxmlformats.org/officeDocument/2006/relationships/image" Target="../media/image103.wmf"/><Relationship Id="rId1" Type="http://schemas.openxmlformats.org/officeDocument/2006/relationships/image" Target="../media/image109.w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11.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11.w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03.w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03.w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15.wmf"/></Relationships>
</file>

<file path=ppt/drawings/_rels/vmlDrawing34.vml.rels><?xml version="1.0" encoding="UTF-8" standalone="yes"?>
<Relationships xmlns="http://schemas.openxmlformats.org/package/2006/relationships"><Relationship Id="rId3" Type="http://schemas.openxmlformats.org/officeDocument/2006/relationships/image" Target="../media/image118.wmf"/><Relationship Id="rId2" Type="http://schemas.openxmlformats.org/officeDocument/2006/relationships/image" Target="../media/image117.wmf"/><Relationship Id="rId1" Type="http://schemas.openxmlformats.org/officeDocument/2006/relationships/image" Target="../media/image116.wmf"/></Relationships>
</file>

<file path=ppt/drawings/_rels/vmlDrawing35.vml.rels><?xml version="1.0" encoding="UTF-8" standalone="yes"?>
<Relationships xmlns="http://schemas.openxmlformats.org/package/2006/relationships"><Relationship Id="rId3" Type="http://schemas.openxmlformats.org/officeDocument/2006/relationships/image" Target="../media/image122.wmf"/><Relationship Id="rId2" Type="http://schemas.openxmlformats.org/officeDocument/2006/relationships/image" Target="../media/image121.wmf"/><Relationship Id="rId1" Type="http://schemas.openxmlformats.org/officeDocument/2006/relationships/image" Target="../media/image120.wmf"/></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125.wmf"/><Relationship Id="rId1" Type="http://schemas.openxmlformats.org/officeDocument/2006/relationships/image" Target="../media/image124.w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28.w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30.wmf"/></Relationships>
</file>

<file path=ppt/drawings/_rels/vmlDrawing39.vml.rels><?xml version="1.0" encoding="UTF-8" standalone="yes"?>
<Relationships xmlns="http://schemas.openxmlformats.org/package/2006/relationships"><Relationship Id="rId3" Type="http://schemas.openxmlformats.org/officeDocument/2006/relationships/image" Target="../media/image134.wmf"/><Relationship Id="rId2" Type="http://schemas.openxmlformats.org/officeDocument/2006/relationships/image" Target="../media/image133.wmf"/><Relationship Id="rId1" Type="http://schemas.openxmlformats.org/officeDocument/2006/relationships/image" Target="../media/image132.wmf"/><Relationship Id="rId5" Type="http://schemas.openxmlformats.org/officeDocument/2006/relationships/image" Target="../media/image136.wmf"/><Relationship Id="rId4" Type="http://schemas.openxmlformats.org/officeDocument/2006/relationships/image" Target="../media/image135.wmf"/></Relationships>
</file>

<file path=ppt/drawings/_rels/vmlDrawing4.vml.rels><?xml version="1.0" encoding="UTF-8" standalone="yes"?>
<Relationships xmlns="http://schemas.openxmlformats.org/package/2006/relationships"><Relationship Id="rId8" Type="http://schemas.openxmlformats.org/officeDocument/2006/relationships/image" Target="../media/image24.wmf"/><Relationship Id="rId3" Type="http://schemas.openxmlformats.org/officeDocument/2006/relationships/image" Target="../media/image19.wmf"/><Relationship Id="rId7" Type="http://schemas.openxmlformats.org/officeDocument/2006/relationships/image" Target="../media/image23.wmf"/><Relationship Id="rId2" Type="http://schemas.openxmlformats.org/officeDocument/2006/relationships/image" Target="../media/image18.wmf"/><Relationship Id="rId1" Type="http://schemas.openxmlformats.org/officeDocument/2006/relationships/image" Target="../media/image17.wmf"/><Relationship Id="rId6" Type="http://schemas.openxmlformats.org/officeDocument/2006/relationships/image" Target="../media/image22.wmf"/><Relationship Id="rId5" Type="http://schemas.openxmlformats.org/officeDocument/2006/relationships/image" Target="../media/image21.wmf"/><Relationship Id="rId10" Type="http://schemas.openxmlformats.org/officeDocument/2006/relationships/image" Target="../media/image26.wmf"/><Relationship Id="rId4" Type="http://schemas.openxmlformats.org/officeDocument/2006/relationships/image" Target="../media/image20.wmf"/><Relationship Id="rId9" Type="http://schemas.openxmlformats.org/officeDocument/2006/relationships/image" Target="../media/image25.wmf"/></Relationships>
</file>

<file path=ppt/drawings/_rels/vmlDrawing40.vml.rels><?xml version="1.0" encoding="UTF-8" standalone="yes"?>
<Relationships xmlns="http://schemas.openxmlformats.org/package/2006/relationships"><Relationship Id="rId3" Type="http://schemas.openxmlformats.org/officeDocument/2006/relationships/image" Target="../media/image141.wmf"/><Relationship Id="rId2" Type="http://schemas.openxmlformats.org/officeDocument/2006/relationships/image" Target="../media/image140.wmf"/><Relationship Id="rId1" Type="http://schemas.openxmlformats.org/officeDocument/2006/relationships/image" Target="../media/image139.w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44.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8.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2.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35.wmf"/><Relationship Id="rId1" Type="http://schemas.openxmlformats.org/officeDocument/2006/relationships/image" Target="../media/image34.w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39.wmf"/><Relationship Id="rId7" Type="http://schemas.openxmlformats.org/officeDocument/2006/relationships/image" Target="../media/image43.wmf"/><Relationship Id="rId2" Type="http://schemas.openxmlformats.org/officeDocument/2006/relationships/image" Target="../media/image38.wmf"/><Relationship Id="rId1" Type="http://schemas.openxmlformats.org/officeDocument/2006/relationships/image" Target="../media/image37.wmf"/><Relationship Id="rId6" Type="http://schemas.openxmlformats.org/officeDocument/2006/relationships/image" Target="../media/image42.wmf"/><Relationship Id="rId5" Type="http://schemas.openxmlformats.org/officeDocument/2006/relationships/image" Target="../media/image41.wmf"/><Relationship Id="rId4" Type="http://schemas.openxmlformats.org/officeDocument/2006/relationships/image" Target="../media/image40.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44.wmf"/></Relationships>
</file>

<file path=ppt/media/image1.png>
</file>

<file path=ppt/media/image10.png>
</file>

<file path=ppt/media/image100.wmf>
</file>

<file path=ppt/media/image101.wmf>
</file>

<file path=ppt/media/image102.png>
</file>

<file path=ppt/media/image103.wmf>
</file>

<file path=ppt/media/image104.png>
</file>

<file path=ppt/media/image105.wmf>
</file>

<file path=ppt/media/image106.wmf>
</file>

<file path=ppt/media/image107.png>
</file>

<file path=ppt/media/image108.png>
</file>

<file path=ppt/media/image109.wmf>
</file>

<file path=ppt/media/image11.wmf>
</file>

<file path=ppt/media/image110.wmf>
</file>

<file path=ppt/media/image111.wmf>
</file>

<file path=ppt/media/image112.png>
</file>

<file path=ppt/media/image113.png>
</file>

<file path=ppt/media/image114.png>
</file>

<file path=ppt/media/image115.wmf>
</file>

<file path=ppt/media/image116.wmf>
</file>

<file path=ppt/media/image117.wmf>
</file>

<file path=ppt/media/image118.wmf>
</file>

<file path=ppt/media/image119.png>
</file>

<file path=ppt/media/image12.wmf>
</file>

<file path=ppt/media/image120.wmf>
</file>

<file path=ppt/media/image121.wmf>
</file>

<file path=ppt/media/image122.wmf>
</file>

<file path=ppt/media/image123.png>
</file>

<file path=ppt/media/image124.wmf>
</file>

<file path=ppt/media/image125.wmf>
</file>

<file path=ppt/media/image126.png>
</file>

<file path=ppt/media/image127.png>
</file>

<file path=ppt/media/image128.wmf>
</file>

<file path=ppt/media/image129.png>
</file>

<file path=ppt/media/image13.wmf>
</file>

<file path=ppt/media/image130.wmf>
</file>

<file path=ppt/media/image131.png>
</file>

<file path=ppt/media/image132.wmf>
</file>

<file path=ppt/media/image133.wmf>
</file>

<file path=ppt/media/image134.wmf>
</file>

<file path=ppt/media/image135.wmf>
</file>

<file path=ppt/media/image136.wmf>
</file>

<file path=ppt/media/image137.png>
</file>

<file path=ppt/media/image138.png>
</file>

<file path=ppt/media/image139.wmf>
</file>

<file path=ppt/media/image14.wmf>
</file>

<file path=ppt/media/image140.wmf>
</file>

<file path=ppt/media/image141.wmf>
</file>

<file path=ppt/media/image142.png>
</file>

<file path=ppt/media/image143.png>
</file>

<file path=ppt/media/image144.wmf>
</file>

<file path=ppt/media/image145.png>
</file>

<file path=ppt/media/image15.png>
</file>

<file path=ppt/media/image16.png>
</file>

<file path=ppt/media/image17.wmf>
</file>

<file path=ppt/media/image18.wmf>
</file>

<file path=ppt/media/image19.wmf>
</file>

<file path=ppt/media/image2.PNG>
</file>

<file path=ppt/media/image20.wmf>
</file>

<file path=ppt/media/image21.wmf>
</file>

<file path=ppt/media/image22.wmf>
</file>

<file path=ppt/media/image23.wmf>
</file>

<file path=ppt/media/image24.wmf>
</file>

<file path=ppt/media/image25.wmf>
</file>

<file path=ppt/media/image26.wmf>
</file>

<file path=ppt/media/image27.png>
</file>

<file path=ppt/media/image28.wmf>
</file>

<file path=ppt/media/image29.png>
</file>

<file path=ppt/media/image3.wmf>
</file>

<file path=ppt/media/image30.png>
</file>

<file path=ppt/media/image31.png>
</file>

<file path=ppt/media/image32.wmf>
</file>

<file path=ppt/media/image33.png>
</file>

<file path=ppt/media/image34.wmf>
</file>

<file path=ppt/media/image35.wmf>
</file>

<file path=ppt/media/image36.png>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png>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wmf>
</file>

<file path=ppt/media/image55.wmf>
</file>

<file path=ppt/media/image56.wmf>
</file>

<file path=ppt/media/image57.png>
</file>

<file path=ppt/media/image58.wmf>
</file>

<file path=ppt/media/image59.png>
</file>

<file path=ppt/media/image6.wmf>
</file>

<file path=ppt/media/image60.png>
</file>

<file path=ppt/media/image61.wmf>
</file>

<file path=ppt/media/image62.wmf>
</file>

<file path=ppt/media/image63.wmf>
</file>

<file path=ppt/media/image64.wmf>
</file>

<file path=ppt/media/image65.png>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png>
</file>

<file path=ppt/media/image74.wmf>
</file>

<file path=ppt/media/image75.png>
</file>

<file path=ppt/media/image76.png>
</file>

<file path=ppt/media/image77.wmf>
</file>

<file path=ppt/media/image78.wmf>
</file>

<file path=ppt/media/image79.wmf>
</file>

<file path=ppt/media/image8.wmf>
</file>

<file path=ppt/media/image80.wmf>
</file>

<file path=ppt/media/image81.wmf>
</file>

<file path=ppt/media/image82.wmf>
</file>

<file path=ppt/media/image83.wmf>
</file>

<file path=ppt/media/image84.wmf>
</file>

<file path=ppt/media/image85.wmf>
</file>

<file path=ppt/media/image86.wmf>
</file>

<file path=ppt/media/image87.png>
</file>

<file path=ppt/media/image88.png>
</file>

<file path=ppt/media/image89.png>
</file>

<file path=ppt/media/image9.wmf>
</file>

<file path=ppt/media/image90.png>
</file>

<file path=ppt/media/image91.png>
</file>

<file path=ppt/media/image92.wmf>
</file>

<file path=ppt/media/image93.wmf>
</file>

<file path=ppt/media/image94.wmf>
</file>

<file path=ppt/media/image95.wmf>
</file>

<file path=ppt/media/image96.wmf>
</file>

<file path=ppt/media/image97.wmf>
</file>

<file path=ppt/media/image98.wmf>
</file>

<file path=ppt/media/image9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182334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If this PowerPoint presentation contains mathematical equations, you may need to check that your computer has the following installed:</a:t>
            </a:r>
            <a:endParaRPr dirty="0"/>
          </a:p>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1) MathType Plugin</a:t>
            </a:r>
            <a:endParaRPr dirty="0"/>
          </a:p>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2) Math Player (free versions available)</a:t>
            </a:r>
            <a:endParaRPr dirty="0"/>
          </a:p>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3) NVDA Reader (free versions available)</a:t>
            </a:r>
            <a:endParaRPr sz="1200" b="0" i="0" u="none" strike="noStrike" cap="none" dirty="0">
              <a:solidFill>
                <a:schemeClr val="dk1"/>
              </a:solidFill>
              <a:latin typeface="Arial"/>
              <a:ea typeface="Arial"/>
              <a:cs typeface="Arial"/>
              <a:sym typeface="Arial"/>
            </a:endParaRPr>
          </a:p>
        </p:txBody>
      </p:sp>
      <p:sp>
        <p:nvSpPr>
          <p:cNvPr id="210" name="Google Shape;210;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a:t>
            </a:fld>
            <a:endParaRPr kumimoji="0" sz="1200" b="0" i="0" u="none" strike="noStrike" kern="0" cap="none" spc="0" normalizeH="0" baseline="0" noProof="0" dirty="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4233549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20" name="Google Shape;32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8438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30" name="Google Shape;330;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1685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36" name="Google Shape;336;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05419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74" name="Google Shape;374;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5299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94" name="Google Shape;394;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438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02" name="Google Shape;402;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83652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16" name="Google Shape;416;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5633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31" name="Google Shape;431;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46427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40" name="Google Shape;44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1710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65" name="Google Shape;465;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8166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6" name="Google Shape;22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51740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83" name="Google Shape;483;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79486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99" name="Google Shape;499;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35510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08" name="Google Shape;508;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94696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17" name="Google Shape;517;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64925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29" name="Google Shape;529;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04176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48" name="Google Shape;548;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00081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65" name="Google Shape;565;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379495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71" name="Google Shape;571;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8114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80" name="Google Shape;580;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99822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87" name="Google Shape;587;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9776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2" name="Google Shape;232;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06771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p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94" name="Google Shape;594;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10813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00" name="Google Shape;600;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99429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17" name="Google Shape;617;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50098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28" name="Google Shape;628;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1126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45" name="Google Shape;645;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64991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p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64" name="Google Shape;664;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31539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81" name="Google Shape;681;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26763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91" name="Google Shape;691;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19678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699" name="Google Shape;699;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54489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p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06" name="Google Shape;706;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2404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53" name="Google Shape;253;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22610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22" name="Google Shape;722;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48970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32" name="Google Shape;732;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93561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43" name="Google Shape;743;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54652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62" name="Google Shape;762;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6806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83" name="Google Shape;783;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90102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p5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89" name="Google Shape;789;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51095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p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02" name="Google Shape;802;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49142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p5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14" name="Google Shape;814;p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70551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p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24" name="Google Shape;824;p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59428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p5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33" name="Google Shape;833;p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666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668517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5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44" name="Google Shape;844;p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360324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p5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50" name="Google Shape;850;p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76369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p6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57" name="Google Shape;857;p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46440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p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70" name="Google Shape;870;p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828669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p6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77" name="Google Shape;877;p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10433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p6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85" name="Google Shape;885;p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9482181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p6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8" name="Google Shape;898;p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53771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p6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06" name="Google Shape;906;p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8395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7" name="Google Shape;277;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5409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5" name="Google Shape;28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5772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2" name="Google Shape;29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99604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13" name="Google Shape;31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63638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Chapter Opener">
  <p:cSld name="Chapter Opener">
    <p:spTree>
      <p:nvGrpSpPr>
        <p:cNvPr id="1" name="Shape 18"/>
        <p:cNvGrpSpPr/>
        <p:nvPr/>
      </p:nvGrpSpPr>
      <p:grpSpPr>
        <a:xfrm>
          <a:off x="0" y="0"/>
          <a:ext cx="0" cy="0"/>
          <a:chOff x="0" y="0"/>
          <a:chExt cx="0" cy="0"/>
        </a:xfrm>
      </p:grpSpPr>
      <p:sp>
        <p:nvSpPr>
          <p:cNvPr id="19" name="Google Shape;19;p2"/>
          <p:cNvSpPr txBox="1">
            <a:spLocks noGrp="1"/>
          </p:cNvSpPr>
          <p:nvPr>
            <p:ph type="title"/>
          </p:nvPr>
        </p:nvSpPr>
        <p:spPr>
          <a:xfrm>
            <a:off x="457200" y="215372"/>
            <a:ext cx="8229600" cy="622828"/>
          </a:xfrm>
          <a:prstGeom prst="rect">
            <a:avLst/>
          </a:prstGeom>
          <a:noFill/>
          <a:ln>
            <a:noFill/>
          </a:ln>
        </p:spPr>
        <p:txBody>
          <a:bodyPr spcFirstLastPara="1" wrap="square" lIns="0" tIns="0" rIns="0" bIns="0" anchor="t"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body" idx="1"/>
          </p:nvPr>
        </p:nvSpPr>
        <p:spPr>
          <a:xfrm>
            <a:off x="457200" y="816430"/>
            <a:ext cx="8229600" cy="47897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Clr>
                <a:srgbClr val="007FA3"/>
              </a:buClr>
              <a:buSzPts val="2000"/>
              <a:buFont typeface="Arial"/>
              <a:buNone/>
              <a:defRPr sz="2000" b="0" i="0" u="none" strike="noStrike" cap="none">
                <a:solidFill>
                  <a:srgbClr val="007FA3"/>
                </a:solidFill>
                <a:latin typeface="Arial"/>
                <a:ea typeface="Arial"/>
                <a:cs typeface="Arial"/>
                <a:sym typeface="Arial"/>
              </a:defRPr>
            </a:lvl1pPr>
            <a:lvl2pPr marL="914400" marR="0" lvl="1"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2pPr>
            <a:lvl3pPr marL="1371600" marR="0" lvl="2" indent="-228600" algn="l" rtl="0">
              <a:spcBef>
                <a:spcPts val="0"/>
              </a:spcBef>
              <a:spcAft>
                <a:spcPts val="0"/>
              </a:spcAft>
              <a:buClr>
                <a:srgbClr val="007FA3"/>
              </a:buClr>
              <a:buSzPts val="2400"/>
              <a:buFont typeface="Noto Sans Symbols"/>
              <a:buNone/>
              <a:defRPr sz="2400" b="0" i="0" u="none" strike="noStrike" cap="none">
                <a:solidFill>
                  <a:schemeClr val="lt1"/>
                </a:solidFill>
                <a:latin typeface="Arial"/>
                <a:ea typeface="Arial"/>
                <a:cs typeface="Arial"/>
                <a:sym typeface="Arial"/>
              </a:defRPr>
            </a:lvl3pPr>
            <a:lvl4pPr marL="1828800" marR="0" lvl="3"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4pPr>
            <a:lvl5pPr marL="2286000" marR="0" lvl="4"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5pPr>
            <a:lvl6pPr marL="2743200" marR="0" lvl="5"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6pPr>
            <a:lvl7pPr marL="3200400" marR="0" lvl="6"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7pPr>
            <a:lvl8pPr marL="3657600" marR="0" lvl="7"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8pPr>
            <a:lvl9pPr marL="4114800" marR="0" lvl="8"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9pPr>
          </a:lstStyle>
          <a:p>
            <a:endParaRPr/>
          </a:p>
        </p:txBody>
      </p:sp>
      <p:sp>
        <p:nvSpPr>
          <p:cNvPr id="21" name="Google Shape;21;p2"/>
          <p:cNvSpPr txBox="1">
            <a:spLocks noGrp="1"/>
          </p:cNvSpPr>
          <p:nvPr>
            <p:ph type="body" idx="2"/>
          </p:nvPr>
        </p:nvSpPr>
        <p:spPr>
          <a:xfrm>
            <a:off x="5029200" y="1600201"/>
            <a:ext cx="3657600" cy="1600199"/>
          </a:xfrm>
          <a:prstGeom prst="rect">
            <a:avLst/>
          </a:prstGeom>
          <a:noFill/>
          <a:ln>
            <a:noFill/>
          </a:ln>
        </p:spPr>
        <p:txBody>
          <a:bodyPr spcFirstLastPara="1" wrap="square" lIns="0" tIns="0" rIns="0" bIns="0" anchor="b" anchorCtr="0"/>
          <a:lstStyle>
            <a:lvl1pPr marL="457200" marR="0" lvl="0" indent="-228600" algn="l" rtl="0">
              <a:spcBef>
                <a:spcPts val="0"/>
              </a:spcBef>
              <a:spcAft>
                <a:spcPts val="0"/>
              </a:spcAft>
              <a:buClr>
                <a:srgbClr val="007FA3"/>
              </a:buClr>
              <a:buSzPts val="3000"/>
              <a:buFont typeface="Arial"/>
              <a:buNone/>
              <a:defRPr sz="3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Clr>
                <a:srgbClr val="007FA3"/>
              </a:buClr>
              <a:buSzPts val="4400"/>
              <a:buFont typeface="Noto Sans Symbols"/>
              <a:buNone/>
              <a:defRPr sz="44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Clr>
                <a:srgbClr val="007FA3"/>
              </a:buClr>
              <a:buSzPts val="4400"/>
              <a:buFont typeface="Arial"/>
              <a:buNone/>
              <a:defRPr sz="4400" b="0" i="0" u="none" strike="noStrike" cap="none">
                <a:solidFill>
                  <a:schemeClr val="dk1"/>
                </a:solidFill>
                <a:latin typeface="Arial"/>
                <a:ea typeface="Arial"/>
                <a:cs typeface="Arial"/>
                <a:sym typeface="Arial"/>
              </a:defRPr>
            </a:lvl9pPr>
          </a:lstStyle>
          <a:p>
            <a:endParaRPr/>
          </a:p>
        </p:txBody>
      </p:sp>
      <p:sp>
        <p:nvSpPr>
          <p:cNvPr id="22" name="Google Shape;22;p2"/>
          <p:cNvSpPr txBox="1">
            <a:spLocks noGrp="1"/>
          </p:cNvSpPr>
          <p:nvPr>
            <p:ph type="body" idx="3"/>
          </p:nvPr>
        </p:nvSpPr>
        <p:spPr>
          <a:xfrm>
            <a:off x="5029200" y="3200400"/>
            <a:ext cx="3657600" cy="2925763"/>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Clr>
                <a:srgbClr val="007FA3"/>
              </a:buClr>
              <a:buSzPts val="2200"/>
              <a:buFont typeface="Arial"/>
              <a:buNone/>
              <a:defRPr sz="2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Clr>
                <a:srgbClr val="007FA3"/>
              </a:buClr>
              <a:buSzPts val="2800"/>
              <a:buFont typeface="Noto Sans Symbols"/>
              <a:buNone/>
              <a:defRPr sz="28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Clr>
                <a:srgbClr val="007FA3"/>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3" name="Google Shape;23;p2"/>
          <p:cNvSpPr txBox="1">
            <a:spLocks noGrp="1"/>
          </p:cNvSpPr>
          <p:nvPr>
            <p:ph type="ftr" idx="11"/>
          </p:nvPr>
        </p:nvSpPr>
        <p:spPr>
          <a:xfrm>
            <a:off x="93969" y="6165337"/>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24" name="Google Shape;24;p2"/>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25" name="Google Shape;25;p2"/>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26" name="Google Shape;26;p2"/>
          <p:cNvSpPr txBox="1">
            <a:spLocks noGrp="1"/>
          </p:cNvSpPr>
          <p:nvPr>
            <p:ph type="body" idx="4"/>
          </p:nvPr>
        </p:nvSpPr>
        <p:spPr>
          <a:xfrm>
            <a:off x="1219200" y="6529254"/>
            <a:ext cx="5867400" cy="187537"/>
          </a:xfrm>
          <a:prstGeom prst="rect">
            <a:avLst/>
          </a:prstGeom>
          <a:noFill/>
          <a:ln>
            <a:noFill/>
          </a:ln>
        </p:spPr>
        <p:txBody>
          <a:bodyPr spcFirstLastPara="1" wrap="square" lIns="0" tIns="0" rIns="0" bIns="0" anchor="t" anchorCtr="0"/>
          <a:lstStyle>
            <a:lvl1pPr marL="457200" marR="0" lvl="0" indent="-228600" algn="r" rtl="0">
              <a:spcBef>
                <a:spcPts val="1500"/>
              </a:spcBef>
              <a:spcAft>
                <a:spcPts val="0"/>
              </a:spcAft>
              <a:buClr>
                <a:srgbClr val="007FA3"/>
              </a:buClr>
              <a:buSzPts val="800"/>
              <a:buFont typeface="Arial"/>
              <a:buNone/>
              <a:defRPr sz="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27" name="Google Shape;27;p2"/>
          <p:cNvSpPr txBox="1"/>
          <p:nvPr/>
        </p:nvSpPr>
        <p:spPr>
          <a:xfrm>
            <a:off x="7848600" y="6428601"/>
            <a:ext cx="740520"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dirty="0">
                <a:solidFill>
                  <a:schemeClr val="dk1"/>
                </a:solidFill>
                <a:latin typeface="Arial"/>
                <a:ea typeface="Arial"/>
                <a:cs typeface="Arial"/>
                <a:sym typeface="Arial"/>
              </a:rPr>
              <a:t>Slide - </a:t>
            </a:r>
            <a:fld id="{00000000-1234-1234-1234-123412341234}" type="slidenum">
              <a:rPr lang="en-US" sz="1000">
                <a:solidFill>
                  <a:schemeClr val="dk1"/>
                </a:solidFill>
                <a:latin typeface="Arial"/>
                <a:ea typeface="Arial"/>
                <a:cs typeface="Arial"/>
                <a:sym typeface="Arial"/>
              </a:rPr>
              <a:t>‹#›</a:t>
            </a:fld>
            <a:endParaRPr sz="1000" dirty="0">
              <a:solidFill>
                <a:schemeClr val="dk1"/>
              </a:solidFill>
              <a:latin typeface="Arial"/>
              <a:ea typeface="Arial"/>
              <a:cs typeface="Arial"/>
              <a:sym typeface="Arial"/>
            </a:endParaRPr>
          </a:p>
        </p:txBody>
      </p:sp>
      <p:pic>
        <p:nvPicPr>
          <p:cNvPr id="28" name="Google Shape;28;p2" descr="Pearson Logo"/>
          <p:cNvPicPr preferRelativeResize="0"/>
          <p:nvPr/>
        </p:nvPicPr>
        <p:blipFill rotWithShape="1">
          <a:blip r:embed="rId2">
            <a:alphaModFix/>
          </a:blip>
          <a:srcRect/>
          <a:stretch/>
        </p:blipFill>
        <p:spPr>
          <a:xfrm>
            <a:off x="457200" y="6376789"/>
            <a:ext cx="918000" cy="27991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Title and Content">
  <p:cSld name="4_Title and Content">
    <p:spTree>
      <p:nvGrpSpPr>
        <p:cNvPr id="1" name="Shape 113"/>
        <p:cNvGrpSpPr/>
        <p:nvPr/>
      </p:nvGrpSpPr>
      <p:grpSpPr>
        <a:xfrm>
          <a:off x="0" y="0"/>
          <a:ext cx="0" cy="0"/>
          <a:chOff x="0" y="0"/>
          <a:chExt cx="0" cy="0"/>
        </a:xfrm>
      </p:grpSpPr>
      <p:sp>
        <p:nvSpPr>
          <p:cNvPr id="114" name="Google Shape;114;p11"/>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5" name="Google Shape;115;p11"/>
          <p:cNvSpPr txBox="1">
            <a:spLocks noGrp="1"/>
          </p:cNvSpPr>
          <p:nvPr>
            <p:ph type="body" idx="1"/>
          </p:nvPr>
        </p:nvSpPr>
        <p:spPr>
          <a:xfrm>
            <a:off x="457200" y="1600201"/>
            <a:ext cx="8229600" cy="762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16" name="Google Shape;116;p11"/>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17" name="Google Shape;117;p11"/>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18" name="Google Shape;118;p11"/>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19" name="Google Shape;119;p11"/>
          <p:cNvSpPr txBox="1">
            <a:spLocks noGrp="1"/>
          </p:cNvSpPr>
          <p:nvPr>
            <p:ph type="body" idx="2"/>
          </p:nvPr>
        </p:nvSpPr>
        <p:spPr>
          <a:xfrm>
            <a:off x="457200" y="2617355"/>
            <a:ext cx="8229600" cy="762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20" name="Google Shape;120;p11"/>
          <p:cNvSpPr txBox="1">
            <a:spLocks noGrp="1"/>
          </p:cNvSpPr>
          <p:nvPr>
            <p:ph type="body" idx="3"/>
          </p:nvPr>
        </p:nvSpPr>
        <p:spPr>
          <a:xfrm>
            <a:off x="457200" y="4450976"/>
            <a:ext cx="8229600" cy="762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21" name="Google Shape;121;p11"/>
          <p:cNvSpPr txBox="1">
            <a:spLocks noGrp="1"/>
          </p:cNvSpPr>
          <p:nvPr>
            <p:ph type="body" idx="4"/>
          </p:nvPr>
        </p:nvSpPr>
        <p:spPr>
          <a:xfrm>
            <a:off x="457200" y="3567952"/>
            <a:ext cx="8229600" cy="762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22" name="Google Shape;122;p11"/>
          <p:cNvSpPr txBox="1">
            <a:spLocks noGrp="1"/>
          </p:cNvSpPr>
          <p:nvPr>
            <p:ph type="body" idx="5"/>
          </p:nvPr>
        </p:nvSpPr>
        <p:spPr>
          <a:xfrm>
            <a:off x="457200" y="5289176"/>
            <a:ext cx="8229600" cy="762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1"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a_Title and Content">
  <p:cSld name="5a_Title and Content">
    <p:spTree>
      <p:nvGrpSpPr>
        <p:cNvPr id="1" name="Shape 123"/>
        <p:cNvGrpSpPr/>
        <p:nvPr/>
      </p:nvGrpSpPr>
      <p:grpSpPr>
        <a:xfrm>
          <a:off x="0" y="0"/>
          <a:ext cx="0" cy="0"/>
          <a:chOff x="0" y="0"/>
          <a:chExt cx="0" cy="0"/>
        </a:xfrm>
      </p:grpSpPr>
      <p:sp>
        <p:nvSpPr>
          <p:cNvPr id="124" name="Google Shape;124;p12"/>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5" name="Google Shape;125;p12"/>
          <p:cNvSpPr txBox="1">
            <a:spLocks noGrp="1"/>
          </p:cNvSpPr>
          <p:nvPr>
            <p:ph type="body" idx="1"/>
          </p:nvPr>
        </p:nvSpPr>
        <p:spPr>
          <a:xfrm>
            <a:off x="457200" y="160020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26" name="Google Shape;126;p12"/>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27" name="Google Shape;127;p12"/>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28" name="Google Shape;128;p12"/>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29" name="Google Shape;129;p12"/>
          <p:cNvSpPr txBox="1">
            <a:spLocks noGrp="1"/>
          </p:cNvSpPr>
          <p:nvPr>
            <p:ph type="body" idx="2"/>
          </p:nvPr>
        </p:nvSpPr>
        <p:spPr>
          <a:xfrm>
            <a:off x="459729" y="2256526"/>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0" name="Google Shape;130;p12"/>
          <p:cNvSpPr txBox="1">
            <a:spLocks noGrp="1"/>
          </p:cNvSpPr>
          <p:nvPr>
            <p:ph type="body" idx="3"/>
          </p:nvPr>
        </p:nvSpPr>
        <p:spPr>
          <a:xfrm>
            <a:off x="452718" y="291285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1" name="Google Shape;131;p12"/>
          <p:cNvSpPr txBox="1">
            <a:spLocks noGrp="1"/>
          </p:cNvSpPr>
          <p:nvPr>
            <p:ph type="body" idx="4"/>
          </p:nvPr>
        </p:nvSpPr>
        <p:spPr>
          <a:xfrm>
            <a:off x="434789" y="3564694"/>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2" name="Google Shape;132;p12"/>
          <p:cNvSpPr txBox="1">
            <a:spLocks noGrp="1"/>
          </p:cNvSpPr>
          <p:nvPr>
            <p:ph type="body" idx="5"/>
          </p:nvPr>
        </p:nvSpPr>
        <p:spPr>
          <a:xfrm>
            <a:off x="434789" y="422550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3" name="Google Shape;133;p12"/>
          <p:cNvSpPr txBox="1">
            <a:spLocks noGrp="1"/>
          </p:cNvSpPr>
          <p:nvPr>
            <p:ph type="body" idx="6"/>
          </p:nvPr>
        </p:nvSpPr>
        <p:spPr>
          <a:xfrm>
            <a:off x="452718" y="4859550"/>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4" name="Google Shape;134;p12"/>
          <p:cNvSpPr txBox="1">
            <a:spLocks noGrp="1"/>
          </p:cNvSpPr>
          <p:nvPr>
            <p:ph type="body" idx="7"/>
          </p:nvPr>
        </p:nvSpPr>
        <p:spPr>
          <a:xfrm>
            <a:off x="452718" y="5548475"/>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5" name="Google Shape;135;p12"/>
          <p:cNvSpPr txBox="1">
            <a:spLocks noGrp="1"/>
          </p:cNvSpPr>
          <p:nvPr>
            <p:ph type="body" idx="8"/>
          </p:nvPr>
        </p:nvSpPr>
        <p:spPr>
          <a:xfrm>
            <a:off x="5562600" y="6172200"/>
            <a:ext cx="914400" cy="9144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4"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136"/>
        <p:cNvGrpSpPr/>
        <p:nvPr/>
      </p:nvGrpSpPr>
      <p:grpSpPr>
        <a:xfrm>
          <a:off x="0" y="0"/>
          <a:ext cx="0" cy="0"/>
          <a:chOff x="0" y="0"/>
          <a:chExt cx="0" cy="0"/>
        </a:xfrm>
      </p:grpSpPr>
      <p:sp>
        <p:nvSpPr>
          <p:cNvPr id="137" name="Google Shape;137;p13"/>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8" name="Google Shape;138;p13"/>
          <p:cNvSpPr txBox="1">
            <a:spLocks noGrp="1"/>
          </p:cNvSpPr>
          <p:nvPr>
            <p:ph type="body" idx="1"/>
          </p:nvPr>
        </p:nvSpPr>
        <p:spPr>
          <a:xfrm>
            <a:off x="457200" y="1600201"/>
            <a:ext cx="8229600" cy="1219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9" name="Google Shape;139;p13"/>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0" name="Google Shape;140;p13"/>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1" name="Google Shape;141;p13"/>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42" name="Google Shape;142;p13"/>
          <p:cNvSpPr txBox="1">
            <a:spLocks noGrp="1"/>
          </p:cNvSpPr>
          <p:nvPr>
            <p:ph type="body" idx="2"/>
          </p:nvPr>
        </p:nvSpPr>
        <p:spPr>
          <a:xfrm>
            <a:off x="457200" y="3106611"/>
            <a:ext cx="8229600" cy="1219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43" name="Google Shape;143;p13"/>
          <p:cNvSpPr txBox="1">
            <a:spLocks noGrp="1"/>
          </p:cNvSpPr>
          <p:nvPr>
            <p:ph type="body" idx="3"/>
          </p:nvPr>
        </p:nvSpPr>
        <p:spPr>
          <a:xfrm>
            <a:off x="457200" y="4800600"/>
            <a:ext cx="8229600" cy="1219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9"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4 Content">
  <p:cSld name="Title and 4 Content">
    <p:spTree>
      <p:nvGrpSpPr>
        <p:cNvPr id="1" name="Shape 144"/>
        <p:cNvGrpSpPr/>
        <p:nvPr/>
      </p:nvGrpSpPr>
      <p:grpSpPr>
        <a:xfrm>
          <a:off x="0" y="0"/>
          <a:ext cx="0" cy="0"/>
          <a:chOff x="0" y="0"/>
          <a:chExt cx="0" cy="0"/>
        </a:xfrm>
      </p:grpSpPr>
      <p:sp>
        <p:nvSpPr>
          <p:cNvPr id="145" name="Google Shape;145;p14"/>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6" name="Google Shape;146;p14"/>
          <p:cNvSpPr txBox="1">
            <a:spLocks noGrp="1"/>
          </p:cNvSpPr>
          <p:nvPr>
            <p:ph type="body" idx="1"/>
          </p:nvPr>
        </p:nvSpPr>
        <p:spPr>
          <a:xfrm>
            <a:off x="457200" y="1600200"/>
            <a:ext cx="8229600" cy="71117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47" name="Google Shape;147;p14"/>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8" name="Google Shape;148;p14"/>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9" name="Google Shape;149;p14"/>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50" name="Google Shape;150;p14"/>
          <p:cNvSpPr txBox="1">
            <a:spLocks noGrp="1"/>
          </p:cNvSpPr>
          <p:nvPr>
            <p:ph type="body" idx="2"/>
          </p:nvPr>
        </p:nvSpPr>
        <p:spPr>
          <a:xfrm>
            <a:off x="473720" y="2641680"/>
            <a:ext cx="8229600" cy="71117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51" name="Google Shape;151;p14"/>
          <p:cNvSpPr txBox="1">
            <a:spLocks noGrp="1"/>
          </p:cNvSpPr>
          <p:nvPr>
            <p:ph type="body" idx="3"/>
          </p:nvPr>
        </p:nvSpPr>
        <p:spPr>
          <a:xfrm>
            <a:off x="457200" y="3683160"/>
            <a:ext cx="8229600" cy="71117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52" name="Google Shape;152;p14"/>
          <p:cNvSpPr txBox="1">
            <a:spLocks noGrp="1"/>
          </p:cNvSpPr>
          <p:nvPr>
            <p:ph type="body" idx="4"/>
          </p:nvPr>
        </p:nvSpPr>
        <p:spPr>
          <a:xfrm>
            <a:off x="457200" y="4724640"/>
            <a:ext cx="8229600" cy="71117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0"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53"/>
        <p:cNvGrpSpPr/>
        <p:nvPr/>
      </p:nvGrpSpPr>
      <p:grpSpPr>
        <a:xfrm>
          <a:off x="0" y="0"/>
          <a:ext cx="0" cy="0"/>
          <a:chOff x="0" y="0"/>
          <a:chExt cx="0" cy="0"/>
        </a:xfrm>
      </p:grpSpPr>
      <p:sp>
        <p:nvSpPr>
          <p:cNvPr id="154" name="Google Shape;154;p15"/>
          <p:cNvSpPr/>
          <p:nvPr/>
        </p:nvSpPr>
        <p:spPr>
          <a:xfrm>
            <a:off x="0" y="0"/>
            <a:ext cx="9144000" cy="3886200"/>
          </a:xfrm>
          <a:prstGeom prst="rect">
            <a:avLst/>
          </a:prstGeom>
          <a:solidFill>
            <a:srgbClr val="007FA3"/>
          </a:solidFill>
          <a:ln w="25400" cap="flat" cmpd="sng">
            <a:solidFill>
              <a:srgbClr val="007FA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155" name="Google Shape;155;p15"/>
          <p:cNvSpPr txBox="1">
            <a:spLocks noGrp="1"/>
          </p:cNvSpPr>
          <p:nvPr>
            <p:ph type="ctrTitle"/>
          </p:nvPr>
        </p:nvSpPr>
        <p:spPr>
          <a:xfrm>
            <a:off x="685800" y="762000"/>
            <a:ext cx="7772400" cy="2838451"/>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chemeClr val="lt1"/>
              </a:buClr>
              <a:buSzPts val="3600"/>
              <a:buFont typeface="Arial"/>
              <a:buNone/>
              <a:defRPr sz="36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6" name="Google Shape;156;p15"/>
          <p:cNvSpPr txBox="1">
            <a:spLocks noGrp="1"/>
          </p:cNvSpPr>
          <p:nvPr>
            <p:ph type="subTitle" idx="1"/>
          </p:nvPr>
        </p:nvSpPr>
        <p:spPr>
          <a:xfrm>
            <a:off x="674687" y="3962400"/>
            <a:ext cx="7794626" cy="1752600"/>
          </a:xfrm>
          <a:prstGeom prst="rect">
            <a:avLst/>
          </a:prstGeom>
          <a:noFill/>
          <a:ln>
            <a:noFill/>
          </a:ln>
        </p:spPr>
        <p:txBody>
          <a:bodyPr spcFirstLastPara="1" wrap="square" lIns="0" tIns="0" rIns="0" bIns="0" anchor="t" anchorCtr="0"/>
          <a:lstStyle>
            <a:lvl1pPr marR="0" lvl="0" algn="l" rtl="0">
              <a:spcBef>
                <a:spcPts val="0"/>
              </a:spcBef>
              <a:spcAft>
                <a:spcPts val="0"/>
              </a:spcAft>
              <a:buClr>
                <a:srgbClr val="007FA3"/>
              </a:buClr>
              <a:buSzPts val="1800"/>
              <a:buFont typeface="Arial"/>
              <a:buNone/>
              <a:defRPr sz="1800" b="0" i="0" u="none" strike="noStrike" cap="none">
                <a:solidFill>
                  <a:schemeClr val="dk1"/>
                </a:solidFill>
                <a:latin typeface="Arial"/>
                <a:ea typeface="Arial"/>
                <a:cs typeface="Arial"/>
                <a:sym typeface="Arial"/>
              </a:defRPr>
            </a:lvl1pPr>
            <a:lvl2pPr marR="0" lvl="1" algn="ctr" rtl="0">
              <a:spcBef>
                <a:spcPts val="6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2pPr>
            <a:lvl3pPr marR="0" lvl="2" algn="ctr" rtl="0">
              <a:spcBef>
                <a:spcPts val="600"/>
              </a:spcBef>
              <a:spcAft>
                <a:spcPts val="0"/>
              </a:spcAft>
              <a:buClr>
                <a:srgbClr val="007FA3"/>
              </a:buClr>
              <a:buSzPts val="2800"/>
              <a:buFont typeface="Noto Sans Symbols"/>
              <a:buNone/>
              <a:defRPr sz="2800" b="0" i="0" u="none" strike="noStrike" cap="none">
                <a:solidFill>
                  <a:srgbClr val="888888"/>
                </a:solidFill>
                <a:latin typeface="Arial"/>
                <a:ea typeface="Arial"/>
                <a:cs typeface="Arial"/>
                <a:sym typeface="Arial"/>
              </a:defRPr>
            </a:lvl3pPr>
            <a:lvl4pPr marR="0" lvl="3" algn="ctr" rtl="0">
              <a:spcBef>
                <a:spcPts val="6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4pPr>
            <a:lvl5pPr marR="0" lvl="4" algn="ctr" rtl="0">
              <a:spcBef>
                <a:spcPts val="6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5pPr>
            <a:lvl6pPr marR="0" lvl="5" algn="ctr" rtl="0">
              <a:spcBef>
                <a:spcPts val="3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6pPr>
            <a:lvl7pPr marR="0" lvl="6" algn="ctr" rtl="0">
              <a:spcBef>
                <a:spcPts val="3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7pPr>
            <a:lvl8pPr marR="0" lvl="7" algn="ctr" rtl="0">
              <a:spcBef>
                <a:spcPts val="3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8pPr>
            <a:lvl9pPr marR="0" lvl="8" algn="ctr" rtl="0">
              <a:spcBef>
                <a:spcPts val="300"/>
              </a:spcBef>
              <a:spcAft>
                <a:spcPts val="0"/>
              </a:spcAft>
              <a:buClr>
                <a:srgbClr val="007FA3"/>
              </a:buClr>
              <a:buSzPts val="2800"/>
              <a:buFont typeface="Arial"/>
              <a:buNone/>
              <a:defRPr sz="2800" b="0" i="0" u="none" strike="noStrike" cap="none">
                <a:solidFill>
                  <a:srgbClr val="888888"/>
                </a:solidFill>
                <a:latin typeface="Arial"/>
                <a:ea typeface="Arial"/>
                <a:cs typeface="Arial"/>
                <a:sym typeface="Arial"/>
              </a:defRPr>
            </a:lvl9pPr>
          </a:lstStyle>
          <a:p>
            <a:endParaRPr/>
          </a:p>
        </p:txBody>
      </p:sp>
      <p:sp>
        <p:nvSpPr>
          <p:cNvPr id="157" name="Google Shape;157;p15"/>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58" name="Google Shape;158;p15"/>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59" name="Google Shape;159;p15"/>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pic>
        <p:nvPicPr>
          <p:cNvPr id="160" name="Google Shape;160;p15" descr="Pearson Logo"/>
          <p:cNvPicPr preferRelativeResize="0"/>
          <p:nvPr/>
        </p:nvPicPr>
        <p:blipFill rotWithShape="1">
          <a:blip r:embed="rId2">
            <a:alphaModFix/>
          </a:blip>
          <a:srcRect/>
          <a:stretch/>
        </p:blipFill>
        <p:spPr>
          <a:xfrm>
            <a:off x="457200" y="6376789"/>
            <a:ext cx="918000" cy="279915"/>
          </a:xfrm>
          <a:prstGeom prst="rect">
            <a:avLst/>
          </a:prstGeom>
          <a:noFill/>
          <a:ln>
            <a:noFill/>
          </a:ln>
        </p:spPr>
      </p:pic>
      <p:sp>
        <p:nvSpPr>
          <p:cNvPr id="161" name="Google Shape;161;p15"/>
          <p:cNvSpPr txBox="1"/>
          <p:nvPr/>
        </p:nvSpPr>
        <p:spPr>
          <a:xfrm>
            <a:off x="7848600" y="6428601"/>
            <a:ext cx="740520"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dirty="0">
                <a:solidFill>
                  <a:schemeClr val="dk1"/>
                </a:solidFill>
                <a:latin typeface="Arial"/>
                <a:ea typeface="Arial"/>
                <a:cs typeface="Arial"/>
                <a:sym typeface="Arial"/>
              </a:rPr>
              <a:t>Slide - </a:t>
            </a:r>
            <a:fld id="{00000000-1234-1234-1234-123412341234}" type="slidenum">
              <a:rPr lang="en-US" sz="1000">
                <a:solidFill>
                  <a:schemeClr val="dk1"/>
                </a:solidFill>
                <a:latin typeface="Arial"/>
                <a:ea typeface="Arial"/>
                <a:cs typeface="Arial"/>
                <a:sym typeface="Arial"/>
              </a:rPr>
              <a:t>‹#›</a:t>
            </a:fld>
            <a:endParaRPr sz="1000" dirty="0">
              <a:solidFill>
                <a:schemeClr val="dk1"/>
              </a:solidFill>
              <a:latin typeface="Arial"/>
              <a:ea typeface="Arial"/>
              <a:cs typeface="Arial"/>
              <a:sym typeface="Arial"/>
            </a:endParaRPr>
          </a:p>
        </p:txBody>
      </p:sp>
      <p:sp>
        <p:nvSpPr>
          <p:cNvPr id="162" name="Google Shape;162;p15"/>
          <p:cNvSpPr txBox="1"/>
          <p:nvPr/>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a:t>
            </a:r>
            <a:r>
              <a:rPr lang="en-US" sz="1200" dirty="0" smtClean="0">
                <a:solidFill>
                  <a:schemeClr val="dk1"/>
                </a:solidFill>
                <a:latin typeface="Verdana"/>
                <a:ea typeface="Verdana"/>
                <a:cs typeface="Verdana"/>
                <a:sym typeface="Verdana"/>
              </a:rPr>
              <a:t>2016</a:t>
            </a:r>
            <a:r>
              <a:rPr lang="en-US" sz="1200" dirty="0">
                <a:solidFill>
                  <a:schemeClr val="dk1"/>
                </a:solidFill>
                <a:latin typeface="Verdana"/>
                <a:ea typeface="Verdana"/>
                <a:cs typeface="Verdana"/>
                <a:sym typeface="Verdana"/>
              </a:rPr>
              <a:t>, 2013 Pearson Education, Inc. All Rights Reserved</a:t>
            </a:r>
            <a:endParaRPr sz="1200" dirty="0">
              <a:solidFill>
                <a:schemeClr val="dk1"/>
              </a:solidFill>
              <a:latin typeface="Verdana"/>
              <a:ea typeface="Verdana"/>
              <a:cs typeface="Verdana"/>
              <a:sym typeface="Verdana"/>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Learning Objectives and Content">
  <p:cSld name="Title + Learning Objectives and Content">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457200" y="215372"/>
            <a:ext cx="8229600" cy="622828"/>
          </a:xfrm>
          <a:prstGeom prst="rect">
            <a:avLst/>
          </a:prstGeom>
          <a:noFill/>
          <a:ln>
            <a:noFill/>
          </a:ln>
        </p:spPr>
        <p:txBody>
          <a:bodyPr spcFirstLastPara="1" wrap="square" lIns="0" tIns="0" rIns="0" bIns="0" anchor="t"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5" name="Google Shape;165;p16"/>
          <p:cNvSpPr txBox="1">
            <a:spLocks noGrp="1"/>
          </p:cNvSpPr>
          <p:nvPr>
            <p:ph type="body" idx="1"/>
          </p:nvPr>
        </p:nvSpPr>
        <p:spPr>
          <a:xfrm>
            <a:off x="457200" y="816430"/>
            <a:ext cx="8229600" cy="40277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Clr>
                <a:srgbClr val="007FA3"/>
              </a:buClr>
              <a:buSzPts val="1600"/>
              <a:buFont typeface="Arial"/>
              <a:buNone/>
              <a:defRPr sz="1600" b="0" i="0" u="none" strike="noStrike" cap="none">
                <a:solidFill>
                  <a:srgbClr val="007FA3"/>
                </a:solidFill>
                <a:latin typeface="Arial"/>
                <a:ea typeface="Arial"/>
                <a:cs typeface="Arial"/>
                <a:sym typeface="Arial"/>
              </a:defRPr>
            </a:lvl1pPr>
            <a:lvl2pPr marL="914400" marR="0" lvl="1"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2pPr>
            <a:lvl3pPr marL="1371600" marR="0" lvl="2" indent="-228600" algn="l" rtl="0">
              <a:spcBef>
                <a:spcPts val="0"/>
              </a:spcBef>
              <a:spcAft>
                <a:spcPts val="0"/>
              </a:spcAft>
              <a:buClr>
                <a:srgbClr val="007FA3"/>
              </a:buClr>
              <a:buSzPts val="2400"/>
              <a:buFont typeface="Noto Sans Symbols"/>
              <a:buNone/>
              <a:defRPr sz="2400" b="0" i="0" u="none" strike="noStrike" cap="none">
                <a:solidFill>
                  <a:schemeClr val="lt1"/>
                </a:solidFill>
                <a:latin typeface="Arial"/>
                <a:ea typeface="Arial"/>
                <a:cs typeface="Arial"/>
                <a:sym typeface="Arial"/>
              </a:defRPr>
            </a:lvl3pPr>
            <a:lvl4pPr marL="1828800" marR="0" lvl="3"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4pPr>
            <a:lvl5pPr marL="2286000" marR="0" lvl="4"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5pPr>
            <a:lvl6pPr marL="2743200" marR="0" lvl="5"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6pPr>
            <a:lvl7pPr marL="3200400" marR="0" lvl="6"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7pPr>
            <a:lvl8pPr marL="3657600" marR="0" lvl="7"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8pPr>
            <a:lvl9pPr marL="4114800" marR="0" lvl="8" indent="-228600" algn="l" rtl="0">
              <a:spcBef>
                <a:spcPts val="0"/>
              </a:spcBef>
              <a:spcAft>
                <a:spcPts val="0"/>
              </a:spcAft>
              <a:buClr>
                <a:srgbClr val="007FA3"/>
              </a:buClr>
              <a:buSzPts val="2400"/>
              <a:buFont typeface="Arial"/>
              <a:buNone/>
              <a:defRPr sz="2400" b="0" i="0" u="none" strike="noStrike" cap="none">
                <a:solidFill>
                  <a:schemeClr val="lt1"/>
                </a:solidFill>
                <a:latin typeface="Arial"/>
                <a:ea typeface="Arial"/>
                <a:cs typeface="Arial"/>
                <a:sym typeface="Arial"/>
              </a:defRPr>
            </a:lvl9pPr>
          </a:lstStyle>
          <a:p>
            <a:endParaRPr/>
          </a:p>
        </p:txBody>
      </p:sp>
      <p:sp>
        <p:nvSpPr>
          <p:cNvPr id="166" name="Google Shape;166;p16"/>
          <p:cNvSpPr txBox="1">
            <a:spLocks noGrp="1"/>
          </p:cNvSpPr>
          <p:nvPr>
            <p:ph type="body" idx="2"/>
          </p:nvPr>
        </p:nvSpPr>
        <p:spPr>
          <a:xfrm>
            <a:off x="457200" y="1600200"/>
            <a:ext cx="8229600" cy="4525963"/>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67" name="Google Shape;167;p16"/>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68" name="Google Shape;168;p16"/>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69" name="Google Shape;169;p16"/>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8"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170"/>
        <p:cNvGrpSpPr/>
        <p:nvPr/>
      </p:nvGrpSpPr>
      <p:grpSpPr>
        <a:xfrm>
          <a:off x="0" y="0"/>
          <a:ext cx="0" cy="0"/>
          <a:chOff x="0" y="0"/>
          <a:chExt cx="0" cy="0"/>
        </a:xfrm>
      </p:grpSpPr>
      <p:sp>
        <p:nvSpPr>
          <p:cNvPr id="171" name="Google Shape;171;p17"/>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2" name="Google Shape;172;p17"/>
          <p:cNvSpPr txBox="1">
            <a:spLocks noGrp="1"/>
          </p:cNvSpPr>
          <p:nvPr>
            <p:ph type="body" idx="1"/>
          </p:nvPr>
        </p:nvSpPr>
        <p:spPr>
          <a:xfrm>
            <a:off x="457200" y="1600200"/>
            <a:ext cx="8229600" cy="4525963"/>
          </a:xfrm>
          <a:prstGeom prst="rect">
            <a:avLst/>
          </a:prstGeom>
          <a:noFill/>
          <a:ln>
            <a:noFill/>
          </a:ln>
        </p:spPr>
        <p:txBody>
          <a:bodyPr spcFirstLastPara="1" wrap="square" lIns="0" tIns="0" rIns="0" bIns="0" anchor="t" anchorCtr="0"/>
          <a:lstStyle>
            <a:lvl1pPr marL="457200" marR="0" lvl="0" indent="-273050" algn="l" rtl="0">
              <a:spcBef>
                <a:spcPts val="1500"/>
              </a:spcBef>
              <a:spcAft>
                <a:spcPts val="0"/>
              </a:spcAft>
              <a:buClr>
                <a:srgbClr val="007FA3"/>
              </a:buClr>
              <a:buSzPts val="7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73" name="Google Shape;173;p17"/>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74" name="Google Shape;174;p17"/>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75" name="Google Shape;175;p17"/>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7"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Figure + Caption">
  <p:cSld name="Figure + Caption">
    <p:spTree>
      <p:nvGrpSpPr>
        <p:cNvPr id="1" name="Shape 176"/>
        <p:cNvGrpSpPr/>
        <p:nvPr/>
      </p:nvGrpSpPr>
      <p:grpSpPr>
        <a:xfrm>
          <a:off x="0" y="0"/>
          <a:ext cx="0" cy="0"/>
          <a:chOff x="0" y="0"/>
          <a:chExt cx="0" cy="0"/>
        </a:xfrm>
      </p:grpSpPr>
      <p:sp>
        <p:nvSpPr>
          <p:cNvPr id="177" name="Google Shape;177;p18"/>
          <p:cNvSpPr txBox="1">
            <a:spLocks noGrp="1"/>
          </p:cNvSpPr>
          <p:nvPr>
            <p:ph type="title"/>
          </p:nvPr>
        </p:nvSpPr>
        <p:spPr>
          <a:xfrm>
            <a:off x="457200" y="228600"/>
            <a:ext cx="8229600" cy="1066800"/>
          </a:xfrm>
          <a:prstGeom prst="rect">
            <a:avLst/>
          </a:prstGeom>
          <a:noFill/>
          <a:ln>
            <a:noFill/>
          </a:ln>
        </p:spPr>
        <p:txBody>
          <a:bodyPr spcFirstLastPara="1" wrap="square" lIns="0" tIns="0" rIns="0" bIns="0" anchor="t" anchorCtr="0"/>
          <a:lstStyle>
            <a:lvl1pPr marR="0" lvl="0" algn="l" rtl="0">
              <a:lnSpc>
                <a:spcPct val="100000"/>
              </a:lnSpc>
              <a:spcBef>
                <a:spcPts val="0"/>
              </a:spcBef>
              <a:spcAft>
                <a:spcPts val="0"/>
              </a:spcAft>
              <a:buClr>
                <a:srgbClr val="007FA3"/>
              </a:buClr>
              <a:buSzPts val="3400"/>
              <a:buFont typeface="Arial"/>
              <a:buNone/>
              <a:defRPr sz="34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8" name="Google Shape;178;p18"/>
          <p:cNvSpPr txBox="1">
            <a:spLocks noGrp="1"/>
          </p:cNvSpPr>
          <p:nvPr>
            <p:ph type="body" idx="1"/>
          </p:nvPr>
        </p:nvSpPr>
        <p:spPr>
          <a:xfrm>
            <a:off x="457200" y="5368160"/>
            <a:ext cx="8229600" cy="916856"/>
          </a:xfrm>
          <a:prstGeom prst="rect">
            <a:avLst/>
          </a:prstGeom>
          <a:noFill/>
          <a:ln>
            <a:noFill/>
          </a:ln>
        </p:spPr>
        <p:txBody>
          <a:bodyPr spcFirstLastPara="1" wrap="square" lIns="0" tIns="0" rIns="0" bIns="0" anchor="b" anchorCtr="0"/>
          <a:lstStyle>
            <a:lvl1pPr marL="457200" marR="0" lvl="0" indent="-228600" algn="l" rtl="0">
              <a:spcBef>
                <a:spcPts val="0"/>
              </a:spcBef>
              <a:spcAft>
                <a:spcPts val="0"/>
              </a:spcAft>
              <a:buClr>
                <a:srgbClr val="007FA3"/>
              </a:buClr>
              <a:buSzPts val="800"/>
              <a:buFont typeface="Arial"/>
              <a:buNone/>
              <a:defRPr sz="8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Clr>
                <a:srgbClr val="007FA3"/>
              </a:buClr>
              <a:buSzPts val="1600"/>
              <a:buFont typeface="Noto Sans Symbols"/>
              <a:buNone/>
              <a:defRPr sz="16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Clr>
                <a:srgbClr val="007FA3"/>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179" name="Google Shape;179;p18"/>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80" name="Google Shape;180;p18"/>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81" name="Google Shape;181;p18"/>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dk1"/>
                </a:solidFill>
                <a:latin typeface="Arial"/>
                <a:ea typeface="Arial"/>
                <a:cs typeface="Arial"/>
                <a:sym typeface="Arial"/>
              </a:defRPr>
            </a:lvl1pPr>
            <a:lvl2pPr marL="0" marR="0" lvl="1" indent="0" algn="r" rtl="0">
              <a:spcBef>
                <a:spcPts val="0"/>
              </a:spcBef>
              <a:buNone/>
              <a:defRPr sz="900">
                <a:solidFill>
                  <a:schemeClr val="dk1"/>
                </a:solidFill>
                <a:latin typeface="Arial"/>
                <a:ea typeface="Arial"/>
                <a:cs typeface="Arial"/>
                <a:sym typeface="Arial"/>
              </a:defRPr>
            </a:lvl2pPr>
            <a:lvl3pPr marL="0" marR="0" lvl="2" indent="0" algn="r" rtl="0">
              <a:spcBef>
                <a:spcPts val="0"/>
              </a:spcBef>
              <a:buNone/>
              <a:defRPr sz="900">
                <a:solidFill>
                  <a:schemeClr val="dk1"/>
                </a:solidFill>
                <a:latin typeface="Arial"/>
                <a:ea typeface="Arial"/>
                <a:cs typeface="Arial"/>
                <a:sym typeface="Arial"/>
              </a:defRPr>
            </a:lvl3pPr>
            <a:lvl4pPr marL="0" marR="0" lvl="3" indent="0" algn="r" rtl="0">
              <a:spcBef>
                <a:spcPts val="0"/>
              </a:spcBef>
              <a:buNone/>
              <a:defRPr sz="900">
                <a:solidFill>
                  <a:schemeClr val="dk1"/>
                </a:solidFill>
                <a:latin typeface="Arial"/>
                <a:ea typeface="Arial"/>
                <a:cs typeface="Arial"/>
                <a:sym typeface="Arial"/>
              </a:defRPr>
            </a:lvl4pPr>
            <a:lvl5pPr marL="0" marR="0" lvl="4" indent="0" algn="r" rtl="0">
              <a:spcBef>
                <a:spcPts val="0"/>
              </a:spcBef>
              <a:buNone/>
              <a:defRPr sz="900">
                <a:solidFill>
                  <a:schemeClr val="dk1"/>
                </a:solidFill>
                <a:latin typeface="Arial"/>
                <a:ea typeface="Arial"/>
                <a:cs typeface="Arial"/>
                <a:sym typeface="Arial"/>
              </a:defRPr>
            </a:lvl5pPr>
            <a:lvl6pPr marL="0" marR="0" lvl="5" indent="0" algn="r" rtl="0">
              <a:spcBef>
                <a:spcPts val="0"/>
              </a:spcBef>
              <a:buNone/>
              <a:defRPr sz="900">
                <a:solidFill>
                  <a:schemeClr val="dk1"/>
                </a:solidFill>
                <a:latin typeface="Arial"/>
                <a:ea typeface="Arial"/>
                <a:cs typeface="Arial"/>
                <a:sym typeface="Arial"/>
              </a:defRPr>
            </a:lvl6pPr>
            <a:lvl7pPr marL="0" marR="0" lvl="6" indent="0" algn="r" rtl="0">
              <a:spcBef>
                <a:spcPts val="0"/>
              </a:spcBef>
              <a:buNone/>
              <a:defRPr sz="900">
                <a:solidFill>
                  <a:schemeClr val="dk1"/>
                </a:solidFill>
                <a:latin typeface="Arial"/>
                <a:ea typeface="Arial"/>
                <a:cs typeface="Arial"/>
                <a:sym typeface="Arial"/>
              </a:defRPr>
            </a:lvl7pPr>
            <a:lvl8pPr marL="0" marR="0" lvl="7" indent="0" algn="r" rtl="0">
              <a:spcBef>
                <a:spcPts val="0"/>
              </a:spcBef>
              <a:buNone/>
              <a:defRPr sz="900">
                <a:solidFill>
                  <a:schemeClr val="dk1"/>
                </a:solidFill>
                <a:latin typeface="Arial"/>
                <a:ea typeface="Arial"/>
                <a:cs typeface="Arial"/>
                <a:sym typeface="Arial"/>
              </a:defRPr>
            </a:lvl8pPr>
            <a:lvl9pPr marL="0" marR="0" lvl="8" indent="0" algn="r" rtl="0">
              <a:spcBef>
                <a:spcPts val="0"/>
              </a:spcBef>
              <a:buNone/>
              <a:defRPr sz="9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82" name="Google Shape;182;p18"/>
          <p:cNvSpPr txBox="1"/>
          <p:nvPr/>
        </p:nvSpPr>
        <p:spPr>
          <a:xfrm>
            <a:off x="7848600" y="6428601"/>
            <a:ext cx="740520"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dirty="0">
                <a:solidFill>
                  <a:schemeClr val="dk1"/>
                </a:solidFill>
                <a:latin typeface="Arial"/>
                <a:ea typeface="Arial"/>
                <a:cs typeface="Arial"/>
                <a:sym typeface="Arial"/>
              </a:rPr>
              <a:t>Slide - </a:t>
            </a:r>
            <a:fld id="{00000000-1234-1234-1234-123412341234}" type="slidenum">
              <a:rPr lang="en-US" sz="1000">
                <a:solidFill>
                  <a:schemeClr val="dk1"/>
                </a:solidFill>
                <a:latin typeface="Arial"/>
                <a:ea typeface="Arial"/>
                <a:cs typeface="Arial"/>
                <a:sym typeface="Arial"/>
              </a:rPr>
              <a:t>‹#›</a:t>
            </a:fld>
            <a:endParaRPr sz="1000" dirty="0">
              <a:solidFill>
                <a:schemeClr val="dk1"/>
              </a:solidFill>
              <a:latin typeface="Arial"/>
              <a:ea typeface="Arial"/>
              <a:cs typeface="Arial"/>
              <a:sym typeface="Arial"/>
            </a:endParaRPr>
          </a:p>
        </p:txBody>
      </p:sp>
      <p:pic>
        <p:nvPicPr>
          <p:cNvPr id="183" name="Google Shape;183;p18" descr="Pearson Logo"/>
          <p:cNvPicPr preferRelativeResize="0"/>
          <p:nvPr/>
        </p:nvPicPr>
        <p:blipFill rotWithShape="1">
          <a:blip r:embed="rId2">
            <a:alphaModFix/>
          </a:blip>
          <a:srcRect/>
          <a:stretch/>
        </p:blipFill>
        <p:spPr>
          <a:xfrm>
            <a:off x="457200" y="6376789"/>
            <a:ext cx="918000" cy="279915"/>
          </a:xfrm>
          <a:prstGeom prst="rect">
            <a:avLst/>
          </a:prstGeom>
          <a:noFill/>
          <a:ln>
            <a:noFill/>
          </a:ln>
        </p:spPr>
      </p:pic>
      <p:sp>
        <p:nvSpPr>
          <p:cNvPr id="10"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685800" y="1447800"/>
            <a:ext cx="7772400" cy="2152651"/>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400"/>
              <a:buFont typeface="Arial"/>
              <a:buNone/>
              <a:defRPr sz="34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7" name="Google Shape;187;p19"/>
          <p:cNvSpPr txBox="1">
            <a:spLocks noGrp="1"/>
          </p:cNvSpPr>
          <p:nvPr>
            <p:ph type="body" idx="1"/>
          </p:nvPr>
        </p:nvSpPr>
        <p:spPr>
          <a:xfrm>
            <a:off x="674687" y="3962400"/>
            <a:ext cx="7794627" cy="175260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Clr>
                <a:srgbClr val="007FA3"/>
              </a:buClr>
              <a:buSzPts val="1600"/>
              <a:buFont typeface="Arial"/>
              <a:buNone/>
              <a:defRPr sz="1600" b="0" i="0" u="none" strike="noStrike" cap="none">
                <a:solidFill>
                  <a:srgbClr val="007FA3"/>
                </a:solidFill>
                <a:latin typeface="Arial"/>
                <a:ea typeface="Arial"/>
                <a:cs typeface="Arial"/>
                <a:sym typeface="Arial"/>
              </a:defRPr>
            </a:lvl1pPr>
            <a:lvl2pPr marL="914400" marR="0" lvl="1" indent="-228600" algn="l" rtl="0">
              <a:spcBef>
                <a:spcPts val="600"/>
              </a:spcBef>
              <a:spcAft>
                <a:spcPts val="0"/>
              </a:spcAft>
              <a:buClr>
                <a:srgbClr val="007FA3"/>
              </a:buClr>
              <a:buSzPts val="1800"/>
              <a:buFont typeface="Arial"/>
              <a:buNone/>
              <a:defRPr sz="1800" b="0" i="0" u="none" strike="noStrike" cap="none">
                <a:solidFill>
                  <a:srgbClr val="888888"/>
                </a:solidFill>
                <a:latin typeface="Arial"/>
                <a:ea typeface="Arial"/>
                <a:cs typeface="Arial"/>
                <a:sym typeface="Arial"/>
              </a:defRPr>
            </a:lvl2pPr>
            <a:lvl3pPr marL="1371600" marR="0" lvl="2" indent="-228600" algn="l" rtl="0">
              <a:spcBef>
                <a:spcPts val="600"/>
              </a:spcBef>
              <a:spcAft>
                <a:spcPts val="0"/>
              </a:spcAft>
              <a:buClr>
                <a:srgbClr val="007FA3"/>
              </a:buClr>
              <a:buSzPts val="1600"/>
              <a:buFont typeface="Noto Sans Symbols"/>
              <a:buNone/>
              <a:defRPr sz="1600" b="0" i="0" u="none" strike="noStrike" cap="none">
                <a:solidFill>
                  <a:srgbClr val="888888"/>
                </a:solidFill>
                <a:latin typeface="Arial"/>
                <a:ea typeface="Arial"/>
                <a:cs typeface="Arial"/>
                <a:sym typeface="Arial"/>
              </a:defRPr>
            </a:lvl3pPr>
            <a:lvl4pPr marL="1828800" marR="0" lvl="3" indent="-228600" algn="l" rtl="0">
              <a:spcBef>
                <a:spcPts val="6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4pPr>
            <a:lvl5pPr marL="2286000" marR="0" lvl="4" indent="-228600" algn="l" rtl="0">
              <a:spcBef>
                <a:spcPts val="6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5pPr>
            <a:lvl6pPr marL="2743200" marR="0" lvl="5" indent="-228600" algn="l" rtl="0">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6pPr>
            <a:lvl7pPr marL="3200400" marR="0" lvl="6" indent="-228600" algn="l" rtl="0">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7pPr>
            <a:lvl8pPr marL="3657600" marR="0" lvl="7" indent="-228600" algn="l" rtl="0">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8pPr>
            <a:lvl9pPr marL="4114800" marR="0" lvl="8" indent="-228600" algn="l" rtl="0">
              <a:spcBef>
                <a:spcPts val="300"/>
              </a:spcBef>
              <a:spcAft>
                <a:spcPts val="0"/>
              </a:spcAft>
              <a:buClr>
                <a:srgbClr val="007FA3"/>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188" name="Google Shape;188;p19"/>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89" name="Google Shape;189;p19"/>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90" name="Google Shape;190;p19"/>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7"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91"/>
        <p:cNvGrpSpPr/>
        <p:nvPr/>
      </p:nvGrpSpPr>
      <p:grpSpPr>
        <a:xfrm>
          <a:off x="0" y="0"/>
          <a:ext cx="0" cy="0"/>
          <a:chOff x="0" y="0"/>
          <a:chExt cx="0" cy="0"/>
        </a:xfrm>
      </p:grpSpPr>
      <p:sp>
        <p:nvSpPr>
          <p:cNvPr id="192" name="Google Shape;192;p20"/>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3" name="Google Shape;193;p20"/>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94" name="Google Shape;194;p20"/>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95" name="Google Shape;195;p20"/>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6"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1" name="Google Shape;31;p3"/>
          <p:cNvSpPr txBox="1">
            <a:spLocks noGrp="1"/>
          </p:cNvSpPr>
          <p:nvPr>
            <p:ph type="body" idx="1"/>
          </p:nvPr>
        </p:nvSpPr>
        <p:spPr>
          <a:xfrm>
            <a:off x="457200" y="1600200"/>
            <a:ext cx="8229600" cy="4525963"/>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32" name="Google Shape;32;p3"/>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33" name="Google Shape;33;p3"/>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34" name="Google Shape;34;p3"/>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7"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196"/>
        <p:cNvGrpSpPr/>
        <p:nvPr/>
      </p:nvGrpSpPr>
      <p:grpSpPr>
        <a:xfrm>
          <a:off x="0" y="0"/>
          <a:ext cx="0" cy="0"/>
          <a:chOff x="0" y="0"/>
          <a:chExt cx="0" cy="0"/>
        </a:xfrm>
      </p:grpSpPr>
      <p:sp>
        <p:nvSpPr>
          <p:cNvPr id="197" name="Google Shape;197;p21"/>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98" name="Google Shape;198;p21"/>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99" name="Google Shape;199;p21"/>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dk1"/>
                </a:solidFill>
                <a:latin typeface="Arial"/>
                <a:ea typeface="Arial"/>
                <a:cs typeface="Arial"/>
                <a:sym typeface="Arial"/>
              </a:defRPr>
            </a:lvl1pPr>
            <a:lvl2pPr marL="0" marR="0" lvl="1" indent="0" algn="r" rtl="0">
              <a:spcBef>
                <a:spcPts val="0"/>
              </a:spcBef>
              <a:buNone/>
              <a:defRPr sz="900">
                <a:solidFill>
                  <a:schemeClr val="dk1"/>
                </a:solidFill>
                <a:latin typeface="Arial"/>
                <a:ea typeface="Arial"/>
                <a:cs typeface="Arial"/>
                <a:sym typeface="Arial"/>
              </a:defRPr>
            </a:lvl2pPr>
            <a:lvl3pPr marL="0" marR="0" lvl="2" indent="0" algn="r" rtl="0">
              <a:spcBef>
                <a:spcPts val="0"/>
              </a:spcBef>
              <a:buNone/>
              <a:defRPr sz="900">
                <a:solidFill>
                  <a:schemeClr val="dk1"/>
                </a:solidFill>
                <a:latin typeface="Arial"/>
                <a:ea typeface="Arial"/>
                <a:cs typeface="Arial"/>
                <a:sym typeface="Arial"/>
              </a:defRPr>
            </a:lvl3pPr>
            <a:lvl4pPr marL="0" marR="0" lvl="3" indent="0" algn="r" rtl="0">
              <a:spcBef>
                <a:spcPts val="0"/>
              </a:spcBef>
              <a:buNone/>
              <a:defRPr sz="900">
                <a:solidFill>
                  <a:schemeClr val="dk1"/>
                </a:solidFill>
                <a:latin typeface="Arial"/>
                <a:ea typeface="Arial"/>
                <a:cs typeface="Arial"/>
                <a:sym typeface="Arial"/>
              </a:defRPr>
            </a:lvl4pPr>
            <a:lvl5pPr marL="0" marR="0" lvl="4" indent="0" algn="r" rtl="0">
              <a:spcBef>
                <a:spcPts val="0"/>
              </a:spcBef>
              <a:buNone/>
              <a:defRPr sz="900">
                <a:solidFill>
                  <a:schemeClr val="dk1"/>
                </a:solidFill>
                <a:latin typeface="Arial"/>
                <a:ea typeface="Arial"/>
                <a:cs typeface="Arial"/>
                <a:sym typeface="Arial"/>
              </a:defRPr>
            </a:lvl5pPr>
            <a:lvl6pPr marL="0" marR="0" lvl="5" indent="0" algn="r" rtl="0">
              <a:spcBef>
                <a:spcPts val="0"/>
              </a:spcBef>
              <a:buNone/>
              <a:defRPr sz="900">
                <a:solidFill>
                  <a:schemeClr val="dk1"/>
                </a:solidFill>
                <a:latin typeface="Arial"/>
                <a:ea typeface="Arial"/>
                <a:cs typeface="Arial"/>
                <a:sym typeface="Arial"/>
              </a:defRPr>
            </a:lvl6pPr>
            <a:lvl7pPr marL="0" marR="0" lvl="6" indent="0" algn="r" rtl="0">
              <a:spcBef>
                <a:spcPts val="0"/>
              </a:spcBef>
              <a:buNone/>
              <a:defRPr sz="900">
                <a:solidFill>
                  <a:schemeClr val="dk1"/>
                </a:solidFill>
                <a:latin typeface="Arial"/>
                <a:ea typeface="Arial"/>
                <a:cs typeface="Arial"/>
                <a:sym typeface="Arial"/>
              </a:defRPr>
            </a:lvl7pPr>
            <a:lvl8pPr marL="0" marR="0" lvl="7" indent="0" algn="r" rtl="0">
              <a:spcBef>
                <a:spcPts val="0"/>
              </a:spcBef>
              <a:buNone/>
              <a:defRPr sz="900">
                <a:solidFill>
                  <a:schemeClr val="dk1"/>
                </a:solidFill>
                <a:latin typeface="Arial"/>
                <a:ea typeface="Arial"/>
                <a:cs typeface="Arial"/>
                <a:sym typeface="Arial"/>
              </a:defRPr>
            </a:lvl8pPr>
            <a:lvl9pPr marL="0" marR="0" lvl="8" indent="0" algn="r" rtl="0">
              <a:spcBef>
                <a:spcPts val="0"/>
              </a:spcBef>
              <a:buNone/>
              <a:defRPr sz="900">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200" name="Google Shape;200;p21"/>
          <p:cNvSpPr txBox="1"/>
          <p:nvPr/>
        </p:nvSpPr>
        <p:spPr>
          <a:xfrm>
            <a:off x="7848600" y="6428601"/>
            <a:ext cx="740520"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dirty="0">
                <a:solidFill>
                  <a:schemeClr val="dk1"/>
                </a:solidFill>
                <a:latin typeface="Arial"/>
                <a:ea typeface="Arial"/>
                <a:cs typeface="Arial"/>
                <a:sym typeface="Arial"/>
              </a:rPr>
              <a:t>Slide - </a:t>
            </a:r>
            <a:fld id="{00000000-1234-1234-1234-123412341234}" type="slidenum">
              <a:rPr lang="en-US" sz="1000">
                <a:solidFill>
                  <a:schemeClr val="dk1"/>
                </a:solidFill>
                <a:latin typeface="Arial"/>
                <a:ea typeface="Arial"/>
                <a:cs typeface="Arial"/>
                <a:sym typeface="Arial"/>
              </a:rPr>
              <a:t>‹#›</a:t>
            </a:fld>
            <a:endParaRPr sz="1000" dirty="0">
              <a:solidFill>
                <a:schemeClr val="dk1"/>
              </a:solidFill>
              <a:latin typeface="Arial"/>
              <a:ea typeface="Arial"/>
              <a:cs typeface="Arial"/>
              <a:sym typeface="Arial"/>
            </a:endParaRPr>
          </a:p>
        </p:txBody>
      </p:sp>
      <p:pic>
        <p:nvPicPr>
          <p:cNvPr id="201" name="Google Shape;201;p21" descr="Pearson Logo"/>
          <p:cNvPicPr preferRelativeResize="0"/>
          <p:nvPr/>
        </p:nvPicPr>
        <p:blipFill rotWithShape="1">
          <a:blip r:embed="rId2">
            <a:alphaModFix/>
          </a:blip>
          <a:srcRect/>
          <a:stretch/>
        </p:blipFill>
        <p:spPr>
          <a:xfrm>
            <a:off x="457200" y="6376789"/>
            <a:ext cx="918000" cy="279915"/>
          </a:xfrm>
          <a:prstGeom prst="rect">
            <a:avLst/>
          </a:prstGeom>
          <a:noFill/>
          <a:ln>
            <a:noFill/>
          </a:ln>
        </p:spPr>
      </p:pic>
      <p:sp>
        <p:nvSpPr>
          <p:cNvPr id="8"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5 Content">
  <p:cSld name="Title and 5 Content">
    <p:spTree>
      <p:nvGrpSpPr>
        <p:cNvPr id="1" name="Shape 203"/>
        <p:cNvGrpSpPr/>
        <p:nvPr/>
      </p:nvGrpSpPr>
      <p:grpSpPr>
        <a:xfrm>
          <a:off x="0" y="0"/>
          <a:ext cx="0" cy="0"/>
          <a:chOff x="0" y="0"/>
          <a:chExt cx="0" cy="0"/>
        </a:xfrm>
      </p:grpSpPr>
      <p:sp>
        <p:nvSpPr>
          <p:cNvPr id="204" name="Google Shape;204;p22"/>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5" name="Google Shape;205;p22"/>
          <p:cNvSpPr txBox="1">
            <a:spLocks noGrp="1"/>
          </p:cNvSpPr>
          <p:nvPr>
            <p:ph type="body" idx="1"/>
          </p:nvPr>
        </p:nvSpPr>
        <p:spPr>
          <a:xfrm>
            <a:off x="457200" y="1447801"/>
            <a:ext cx="8229600" cy="609600"/>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06" name="Google Shape;206;p22"/>
          <p:cNvSpPr txBox="1">
            <a:spLocks noGrp="1"/>
          </p:cNvSpPr>
          <p:nvPr>
            <p:ph type="body" idx="2"/>
          </p:nvPr>
        </p:nvSpPr>
        <p:spPr>
          <a:xfrm>
            <a:off x="457200" y="2286000"/>
            <a:ext cx="8229600" cy="563563"/>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207" name="Google Shape;207;p22"/>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208" name="Google Shape;208;p22"/>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209" name="Google Shape;209;p22"/>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210" name="Google Shape;210;p22"/>
          <p:cNvSpPr txBox="1">
            <a:spLocks noGrp="1"/>
          </p:cNvSpPr>
          <p:nvPr>
            <p:ph type="body" idx="3"/>
          </p:nvPr>
        </p:nvSpPr>
        <p:spPr>
          <a:xfrm>
            <a:off x="457200" y="3048000"/>
            <a:ext cx="8229600" cy="570589"/>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211" name="Google Shape;211;p22"/>
          <p:cNvSpPr txBox="1">
            <a:spLocks noGrp="1"/>
          </p:cNvSpPr>
          <p:nvPr>
            <p:ph type="body" idx="4"/>
          </p:nvPr>
        </p:nvSpPr>
        <p:spPr>
          <a:xfrm>
            <a:off x="457200" y="3733800"/>
            <a:ext cx="3505200" cy="9144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212" name="Google Shape;212;p22"/>
          <p:cNvSpPr txBox="1">
            <a:spLocks noGrp="1"/>
          </p:cNvSpPr>
          <p:nvPr>
            <p:ph type="body" idx="5"/>
          </p:nvPr>
        </p:nvSpPr>
        <p:spPr>
          <a:xfrm>
            <a:off x="457200" y="4876800"/>
            <a:ext cx="3505200" cy="990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1"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4"/>
          <p:cNvSpPr txBox="1">
            <a:spLocks noGrp="1"/>
          </p:cNvSpPr>
          <p:nvPr>
            <p:ph type="body" idx="1"/>
          </p:nvPr>
        </p:nvSpPr>
        <p:spPr>
          <a:xfrm>
            <a:off x="457200" y="1600201"/>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38" name="Google Shape;38;p4"/>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39" name="Google Shape;39;p4"/>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0" name="Google Shape;40;p4"/>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41" name="Google Shape;41;p4"/>
          <p:cNvSpPr txBox="1">
            <a:spLocks noGrp="1"/>
          </p:cNvSpPr>
          <p:nvPr>
            <p:ph type="body" idx="2"/>
          </p:nvPr>
        </p:nvSpPr>
        <p:spPr>
          <a:xfrm>
            <a:off x="457200" y="1972351"/>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2" name="Google Shape;42;p4"/>
          <p:cNvSpPr txBox="1">
            <a:spLocks noGrp="1"/>
          </p:cNvSpPr>
          <p:nvPr>
            <p:ph type="body" idx="3"/>
          </p:nvPr>
        </p:nvSpPr>
        <p:spPr>
          <a:xfrm>
            <a:off x="443753" y="228634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3" name="Google Shape;43;p4"/>
          <p:cNvSpPr txBox="1">
            <a:spLocks noGrp="1"/>
          </p:cNvSpPr>
          <p:nvPr>
            <p:ph type="body" idx="4"/>
          </p:nvPr>
        </p:nvSpPr>
        <p:spPr>
          <a:xfrm>
            <a:off x="457200" y="2598450"/>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4" name="Google Shape;44;p4"/>
          <p:cNvSpPr txBox="1">
            <a:spLocks noGrp="1"/>
          </p:cNvSpPr>
          <p:nvPr>
            <p:ph type="body" idx="5"/>
          </p:nvPr>
        </p:nvSpPr>
        <p:spPr>
          <a:xfrm>
            <a:off x="443753" y="295537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5" name="Google Shape;45;p4"/>
          <p:cNvSpPr txBox="1">
            <a:spLocks noGrp="1"/>
          </p:cNvSpPr>
          <p:nvPr>
            <p:ph type="body" idx="6"/>
          </p:nvPr>
        </p:nvSpPr>
        <p:spPr>
          <a:xfrm>
            <a:off x="457200" y="3319125"/>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6" name="Google Shape;46;p4"/>
          <p:cNvSpPr txBox="1">
            <a:spLocks noGrp="1"/>
          </p:cNvSpPr>
          <p:nvPr>
            <p:ph type="body" idx="7"/>
          </p:nvPr>
        </p:nvSpPr>
        <p:spPr>
          <a:xfrm>
            <a:off x="457200" y="361562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7" name="Google Shape;47;p4"/>
          <p:cNvSpPr txBox="1">
            <a:spLocks noGrp="1"/>
          </p:cNvSpPr>
          <p:nvPr>
            <p:ph type="body" idx="8"/>
          </p:nvPr>
        </p:nvSpPr>
        <p:spPr>
          <a:xfrm>
            <a:off x="457200" y="389406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8" name="Google Shape;48;p4"/>
          <p:cNvSpPr txBox="1">
            <a:spLocks noGrp="1"/>
          </p:cNvSpPr>
          <p:nvPr>
            <p:ph type="body" idx="9"/>
          </p:nvPr>
        </p:nvSpPr>
        <p:spPr>
          <a:xfrm>
            <a:off x="457200" y="418226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49" name="Google Shape;49;p4"/>
          <p:cNvSpPr txBox="1">
            <a:spLocks noGrp="1"/>
          </p:cNvSpPr>
          <p:nvPr>
            <p:ph type="body" idx="13"/>
          </p:nvPr>
        </p:nvSpPr>
        <p:spPr>
          <a:xfrm>
            <a:off x="457200" y="4524473"/>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50" name="Google Shape;50;p4"/>
          <p:cNvSpPr txBox="1">
            <a:spLocks noGrp="1"/>
          </p:cNvSpPr>
          <p:nvPr>
            <p:ph type="body" idx="14"/>
          </p:nvPr>
        </p:nvSpPr>
        <p:spPr>
          <a:xfrm>
            <a:off x="443753" y="486667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51" name="Google Shape;51;p4"/>
          <p:cNvSpPr txBox="1">
            <a:spLocks noGrp="1"/>
          </p:cNvSpPr>
          <p:nvPr>
            <p:ph type="body" idx="15"/>
          </p:nvPr>
        </p:nvSpPr>
        <p:spPr>
          <a:xfrm>
            <a:off x="461682" y="519362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52" name="Google Shape;52;p4"/>
          <p:cNvSpPr txBox="1">
            <a:spLocks noGrp="1"/>
          </p:cNvSpPr>
          <p:nvPr>
            <p:ph type="body" idx="16"/>
          </p:nvPr>
        </p:nvSpPr>
        <p:spPr>
          <a:xfrm>
            <a:off x="457200" y="5534490"/>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53" name="Google Shape;53;p4"/>
          <p:cNvSpPr txBox="1">
            <a:spLocks noGrp="1"/>
          </p:cNvSpPr>
          <p:nvPr>
            <p:ph type="body" idx="17"/>
          </p:nvPr>
        </p:nvSpPr>
        <p:spPr>
          <a:xfrm>
            <a:off x="443753" y="5864927"/>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20"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ntent">
  <p:cSld name="Title and Two Content">
    <p:spTree>
      <p:nvGrpSpPr>
        <p:cNvPr id="1" name="Shape 54"/>
        <p:cNvGrpSpPr/>
        <p:nvPr/>
      </p:nvGrpSpPr>
      <p:grpSpPr>
        <a:xfrm>
          <a:off x="0" y="0"/>
          <a:ext cx="0" cy="0"/>
          <a:chOff x="0" y="0"/>
          <a:chExt cx="0" cy="0"/>
        </a:xfrm>
      </p:grpSpPr>
      <p:sp>
        <p:nvSpPr>
          <p:cNvPr id="55" name="Google Shape;55;p5"/>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6" name="Google Shape;56;p5"/>
          <p:cNvSpPr txBox="1">
            <a:spLocks noGrp="1"/>
          </p:cNvSpPr>
          <p:nvPr>
            <p:ph type="body" idx="1"/>
          </p:nvPr>
        </p:nvSpPr>
        <p:spPr>
          <a:xfrm>
            <a:off x="457200" y="1600200"/>
            <a:ext cx="8229600" cy="2163763"/>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7" name="Google Shape;57;p5"/>
          <p:cNvSpPr txBox="1">
            <a:spLocks noGrp="1"/>
          </p:cNvSpPr>
          <p:nvPr>
            <p:ph type="body" idx="2"/>
          </p:nvPr>
        </p:nvSpPr>
        <p:spPr>
          <a:xfrm>
            <a:off x="457200" y="3962400"/>
            <a:ext cx="8229600" cy="2163763"/>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8" name="Google Shape;58;p5"/>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9" name="Google Shape;59;p5"/>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60" name="Google Shape;60;p5"/>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8"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457200" y="1600201"/>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64" name="Google Shape;64;p6"/>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65" name="Google Shape;65;p6"/>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66" name="Google Shape;66;p6"/>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67" name="Google Shape;67;p6"/>
          <p:cNvSpPr txBox="1">
            <a:spLocks noGrp="1"/>
          </p:cNvSpPr>
          <p:nvPr>
            <p:ph type="body" idx="2"/>
          </p:nvPr>
        </p:nvSpPr>
        <p:spPr>
          <a:xfrm>
            <a:off x="457200" y="1972351"/>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68" name="Google Shape;68;p6"/>
          <p:cNvSpPr txBox="1">
            <a:spLocks noGrp="1"/>
          </p:cNvSpPr>
          <p:nvPr>
            <p:ph type="body" idx="3"/>
          </p:nvPr>
        </p:nvSpPr>
        <p:spPr>
          <a:xfrm>
            <a:off x="443753" y="228634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69" name="Google Shape;69;p6"/>
          <p:cNvSpPr txBox="1">
            <a:spLocks noGrp="1"/>
          </p:cNvSpPr>
          <p:nvPr>
            <p:ph type="body" idx="4"/>
          </p:nvPr>
        </p:nvSpPr>
        <p:spPr>
          <a:xfrm>
            <a:off x="457200" y="2598450"/>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0" name="Google Shape;70;p6"/>
          <p:cNvSpPr txBox="1">
            <a:spLocks noGrp="1"/>
          </p:cNvSpPr>
          <p:nvPr>
            <p:ph type="body" idx="5"/>
          </p:nvPr>
        </p:nvSpPr>
        <p:spPr>
          <a:xfrm>
            <a:off x="443753" y="295537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1" name="Google Shape;71;p6"/>
          <p:cNvSpPr txBox="1">
            <a:spLocks noGrp="1"/>
          </p:cNvSpPr>
          <p:nvPr>
            <p:ph type="body" idx="6"/>
          </p:nvPr>
        </p:nvSpPr>
        <p:spPr>
          <a:xfrm>
            <a:off x="457200" y="3319125"/>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2" name="Google Shape;72;p6"/>
          <p:cNvSpPr txBox="1">
            <a:spLocks noGrp="1"/>
          </p:cNvSpPr>
          <p:nvPr>
            <p:ph type="body" idx="7"/>
          </p:nvPr>
        </p:nvSpPr>
        <p:spPr>
          <a:xfrm>
            <a:off x="457200" y="361562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3" name="Google Shape;73;p6"/>
          <p:cNvSpPr txBox="1">
            <a:spLocks noGrp="1"/>
          </p:cNvSpPr>
          <p:nvPr>
            <p:ph type="body" idx="8"/>
          </p:nvPr>
        </p:nvSpPr>
        <p:spPr>
          <a:xfrm>
            <a:off x="457200" y="3894066"/>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4" name="Google Shape;74;p6"/>
          <p:cNvSpPr txBox="1">
            <a:spLocks noGrp="1"/>
          </p:cNvSpPr>
          <p:nvPr>
            <p:ph type="body" idx="9"/>
          </p:nvPr>
        </p:nvSpPr>
        <p:spPr>
          <a:xfrm>
            <a:off x="457200" y="418226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5" name="Google Shape;75;p6"/>
          <p:cNvSpPr txBox="1">
            <a:spLocks noGrp="1"/>
          </p:cNvSpPr>
          <p:nvPr>
            <p:ph type="body" idx="13"/>
          </p:nvPr>
        </p:nvSpPr>
        <p:spPr>
          <a:xfrm>
            <a:off x="457200" y="4524473"/>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76" name="Google Shape;76;p6"/>
          <p:cNvSpPr txBox="1">
            <a:spLocks noGrp="1"/>
          </p:cNvSpPr>
          <p:nvPr>
            <p:ph type="body" idx="14"/>
          </p:nvPr>
        </p:nvSpPr>
        <p:spPr>
          <a:xfrm>
            <a:off x="443753" y="4866678"/>
            <a:ext cx="8229600" cy="304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7"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5_Title and Content">
  <p:cSld name="5_Title and Content">
    <p:spTree>
      <p:nvGrpSpPr>
        <p:cNvPr id="1" name="Shape 77"/>
        <p:cNvGrpSpPr/>
        <p:nvPr/>
      </p:nvGrpSpPr>
      <p:grpSpPr>
        <a:xfrm>
          <a:off x="0" y="0"/>
          <a:ext cx="0" cy="0"/>
          <a:chOff x="0" y="0"/>
          <a:chExt cx="0" cy="0"/>
        </a:xfrm>
      </p:grpSpPr>
      <p:sp>
        <p:nvSpPr>
          <p:cNvPr id="78" name="Google Shape;78;p7"/>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9" name="Google Shape;79;p7"/>
          <p:cNvSpPr txBox="1">
            <a:spLocks noGrp="1"/>
          </p:cNvSpPr>
          <p:nvPr>
            <p:ph type="body" idx="1"/>
          </p:nvPr>
        </p:nvSpPr>
        <p:spPr>
          <a:xfrm>
            <a:off x="457200" y="160020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0" name="Google Shape;80;p7"/>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1" name="Google Shape;81;p7"/>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2" name="Google Shape;82;p7"/>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83" name="Google Shape;83;p7"/>
          <p:cNvSpPr txBox="1">
            <a:spLocks noGrp="1"/>
          </p:cNvSpPr>
          <p:nvPr>
            <p:ph type="body" idx="2"/>
          </p:nvPr>
        </p:nvSpPr>
        <p:spPr>
          <a:xfrm>
            <a:off x="459729" y="2256526"/>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4" name="Google Shape;84;p7"/>
          <p:cNvSpPr txBox="1">
            <a:spLocks noGrp="1"/>
          </p:cNvSpPr>
          <p:nvPr>
            <p:ph type="body" idx="3"/>
          </p:nvPr>
        </p:nvSpPr>
        <p:spPr>
          <a:xfrm>
            <a:off x="452718" y="291285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5" name="Google Shape;85;p7"/>
          <p:cNvSpPr txBox="1">
            <a:spLocks noGrp="1"/>
          </p:cNvSpPr>
          <p:nvPr>
            <p:ph type="body" idx="4"/>
          </p:nvPr>
        </p:nvSpPr>
        <p:spPr>
          <a:xfrm>
            <a:off x="434789" y="3564694"/>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6" name="Google Shape;86;p7"/>
          <p:cNvSpPr txBox="1">
            <a:spLocks noGrp="1"/>
          </p:cNvSpPr>
          <p:nvPr>
            <p:ph type="body" idx="5"/>
          </p:nvPr>
        </p:nvSpPr>
        <p:spPr>
          <a:xfrm>
            <a:off x="434789" y="4225501"/>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7" name="Google Shape;87;p7"/>
          <p:cNvSpPr txBox="1">
            <a:spLocks noGrp="1"/>
          </p:cNvSpPr>
          <p:nvPr>
            <p:ph type="body" idx="6"/>
          </p:nvPr>
        </p:nvSpPr>
        <p:spPr>
          <a:xfrm>
            <a:off x="452718" y="4859550"/>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8" name="Google Shape;88;p7"/>
          <p:cNvSpPr txBox="1">
            <a:spLocks noGrp="1"/>
          </p:cNvSpPr>
          <p:nvPr>
            <p:ph type="body" idx="7"/>
          </p:nvPr>
        </p:nvSpPr>
        <p:spPr>
          <a:xfrm>
            <a:off x="452718" y="5548475"/>
            <a:ext cx="8229600" cy="6096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3"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3 Content">
  <p:cSld name="Title and 3 Content">
    <p:spTree>
      <p:nvGrpSpPr>
        <p:cNvPr id="1" name="Shape 89"/>
        <p:cNvGrpSpPr/>
        <p:nvPr/>
      </p:nvGrpSpPr>
      <p:grpSpPr>
        <a:xfrm>
          <a:off x="0" y="0"/>
          <a:ext cx="0" cy="0"/>
          <a:chOff x="0" y="0"/>
          <a:chExt cx="0" cy="0"/>
        </a:xfrm>
      </p:grpSpPr>
      <p:sp>
        <p:nvSpPr>
          <p:cNvPr id="90" name="Google Shape;90;p8"/>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1" name="Google Shape;91;p8"/>
          <p:cNvSpPr txBox="1">
            <a:spLocks noGrp="1"/>
          </p:cNvSpPr>
          <p:nvPr>
            <p:ph type="body" idx="1"/>
          </p:nvPr>
        </p:nvSpPr>
        <p:spPr>
          <a:xfrm>
            <a:off x="457200" y="1600200"/>
            <a:ext cx="8229600" cy="91933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92" name="Google Shape;92;p8"/>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93" name="Google Shape;93;p8"/>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94" name="Google Shape;94;p8"/>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95" name="Google Shape;95;p8"/>
          <p:cNvSpPr txBox="1">
            <a:spLocks noGrp="1"/>
          </p:cNvSpPr>
          <p:nvPr>
            <p:ph type="body" idx="2"/>
          </p:nvPr>
        </p:nvSpPr>
        <p:spPr>
          <a:xfrm>
            <a:off x="473720" y="2807084"/>
            <a:ext cx="8229600" cy="91933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96" name="Google Shape;96;p8"/>
          <p:cNvSpPr txBox="1">
            <a:spLocks noGrp="1"/>
          </p:cNvSpPr>
          <p:nvPr>
            <p:ph type="body" idx="3"/>
          </p:nvPr>
        </p:nvSpPr>
        <p:spPr>
          <a:xfrm>
            <a:off x="473720" y="4013968"/>
            <a:ext cx="8229600" cy="919336"/>
          </a:xfrm>
          <a:prstGeom prst="rect">
            <a:avLst/>
          </a:prstGeom>
          <a:noFill/>
          <a:ln>
            <a:noFill/>
          </a:ln>
        </p:spPr>
        <p:txBody>
          <a:bodyPr spcFirstLastPara="1" wrap="square" lIns="0" tIns="0" rIns="0" bIns="0" anchor="t" anchorCtr="0"/>
          <a:lstStyle>
            <a:lvl1pPr marL="457200" marR="0" lvl="0" indent="-330200" algn="l" rtl="0">
              <a:spcBef>
                <a:spcPts val="15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600"/>
              </a:spcBef>
              <a:spcAft>
                <a:spcPts val="0"/>
              </a:spcAft>
              <a:buClr>
                <a:srgbClr val="007FA3"/>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600"/>
              </a:spcBef>
              <a:spcAft>
                <a:spcPts val="0"/>
              </a:spcAft>
              <a:buClr>
                <a:srgbClr val="007FA3"/>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rgbClr val="007FA3"/>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9"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97"/>
        <p:cNvGrpSpPr/>
        <p:nvPr/>
      </p:nvGrpSpPr>
      <p:grpSpPr>
        <a:xfrm>
          <a:off x="0" y="0"/>
          <a:ext cx="0" cy="0"/>
          <a:chOff x="0" y="0"/>
          <a:chExt cx="0" cy="0"/>
        </a:xfrm>
      </p:grpSpPr>
      <p:sp>
        <p:nvSpPr>
          <p:cNvPr id="98" name="Google Shape;98;p9"/>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457200" y="1600201"/>
            <a:ext cx="8229600" cy="838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00" name="Google Shape;100;p9"/>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01" name="Google Shape;101;p9"/>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02" name="Google Shape;102;p9"/>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03" name="Google Shape;103;p9"/>
          <p:cNvSpPr txBox="1">
            <a:spLocks noGrp="1"/>
          </p:cNvSpPr>
          <p:nvPr>
            <p:ph type="body" idx="2"/>
          </p:nvPr>
        </p:nvSpPr>
        <p:spPr>
          <a:xfrm>
            <a:off x="452718" y="2760451"/>
            <a:ext cx="8229600" cy="838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04" name="Google Shape;104;p9"/>
          <p:cNvSpPr txBox="1">
            <a:spLocks noGrp="1"/>
          </p:cNvSpPr>
          <p:nvPr>
            <p:ph type="body" idx="3"/>
          </p:nvPr>
        </p:nvSpPr>
        <p:spPr>
          <a:xfrm>
            <a:off x="452718" y="4091710"/>
            <a:ext cx="8229600" cy="838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05" name="Google Shape;105;p9"/>
          <p:cNvSpPr txBox="1">
            <a:spLocks noGrp="1"/>
          </p:cNvSpPr>
          <p:nvPr>
            <p:ph type="body" idx="4"/>
          </p:nvPr>
        </p:nvSpPr>
        <p:spPr>
          <a:xfrm>
            <a:off x="452718" y="5155500"/>
            <a:ext cx="8229600" cy="8382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0"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06"/>
        <p:cNvGrpSpPr/>
        <p:nvPr/>
      </p:nvGrpSpPr>
      <p:grpSpPr>
        <a:xfrm>
          <a:off x="0" y="0"/>
          <a:ext cx="0" cy="0"/>
          <a:chOff x="0" y="0"/>
          <a:chExt cx="0" cy="0"/>
        </a:xfrm>
      </p:grpSpPr>
      <p:sp>
        <p:nvSpPr>
          <p:cNvPr id="107" name="Google Shape;107;p10"/>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8" name="Google Shape;108;p10"/>
          <p:cNvSpPr txBox="1">
            <a:spLocks noGrp="1"/>
          </p:cNvSpPr>
          <p:nvPr>
            <p:ph type="body" idx="1"/>
          </p:nvPr>
        </p:nvSpPr>
        <p:spPr>
          <a:xfrm>
            <a:off x="457200" y="1600201"/>
            <a:ext cx="8229600" cy="19050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09" name="Google Shape;109;p10"/>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10" name="Google Shape;110;p10"/>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11" name="Google Shape;111;p10"/>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a:solidFill>
                  <a:schemeClr val="lt1"/>
                </a:solidFill>
                <a:latin typeface="Arial"/>
                <a:ea typeface="Arial"/>
                <a:cs typeface="Arial"/>
                <a:sym typeface="Arial"/>
              </a:defRPr>
            </a:lvl1pPr>
            <a:lvl2pPr marL="0" marR="0" lvl="1" indent="0" algn="r" rtl="0">
              <a:spcBef>
                <a:spcPts val="0"/>
              </a:spcBef>
              <a:buNone/>
              <a:defRPr sz="900">
                <a:solidFill>
                  <a:schemeClr val="lt1"/>
                </a:solidFill>
                <a:latin typeface="Arial"/>
                <a:ea typeface="Arial"/>
                <a:cs typeface="Arial"/>
                <a:sym typeface="Arial"/>
              </a:defRPr>
            </a:lvl2pPr>
            <a:lvl3pPr marL="0" marR="0" lvl="2" indent="0" algn="r" rtl="0">
              <a:spcBef>
                <a:spcPts val="0"/>
              </a:spcBef>
              <a:buNone/>
              <a:defRPr sz="900">
                <a:solidFill>
                  <a:schemeClr val="lt1"/>
                </a:solidFill>
                <a:latin typeface="Arial"/>
                <a:ea typeface="Arial"/>
                <a:cs typeface="Arial"/>
                <a:sym typeface="Arial"/>
              </a:defRPr>
            </a:lvl3pPr>
            <a:lvl4pPr marL="0" marR="0" lvl="3" indent="0" algn="r" rtl="0">
              <a:spcBef>
                <a:spcPts val="0"/>
              </a:spcBef>
              <a:buNone/>
              <a:defRPr sz="900">
                <a:solidFill>
                  <a:schemeClr val="lt1"/>
                </a:solidFill>
                <a:latin typeface="Arial"/>
                <a:ea typeface="Arial"/>
                <a:cs typeface="Arial"/>
                <a:sym typeface="Arial"/>
              </a:defRPr>
            </a:lvl4pPr>
            <a:lvl5pPr marL="0" marR="0" lvl="4" indent="0" algn="r" rtl="0">
              <a:spcBef>
                <a:spcPts val="0"/>
              </a:spcBef>
              <a:buNone/>
              <a:defRPr sz="900">
                <a:solidFill>
                  <a:schemeClr val="lt1"/>
                </a:solidFill>
                <a:latin typeface="Arial"/>
                <a:ea typeface="Arial"/>
                <a:cs typeface="Arial"/>
                <a:sym typeface="Arial"/>
              </a:defRPr>
            </a:lvl5pPr>
            <a:lvl6pPr marL="0" marR="0" lvl="5" indent="0" algn="r" rtl="0">
              <a:spcBef>
                <a:spcPts val="0"/>
              </a:spcBef>
              <a:buNone/>
              <a:defRPr sz="900">
                <a:solidFill>
                  <a:schemeClr val="lt1"/>
                </a:solidFill>
                <a:latin typeface="Arial"/>
                <a:ea typeface="Arial"/>
                <a:cs typeface="Arial"/>
                <a:sym typeface="Arial"/>
              </a:defRPr>
            </a:lvl6pPr>
            <a:lvl7pPr marL="0" marR="0" lvl="6" indent="0" algn="r" rtl="0">
              <a:spcBef>
                <a:spcPts val="0"/>
              </a:spcBef>
              <a:buNone/>
              <a:defRPr sz="900">
                <a:solidFill>
                  <a:schemeClr val="lt1"/>
                </a:solidFill>
                <a:latin typeface="Arial"/>
                <a:ea typeface="Arial"/>
                <a:cs typeface="Arial"/>
                <a:sym typeface="Arial"/>
              </a:defRPr>
            </a:lvl7pPr>
            <a:lvl8pPr marL="0" marR="0" lvl="7" indent="0" algn="r" rtl="0">
              <a:spcBef>
                <a:spcPts val="0"/>
              </a:spcBef>
              <a:buNone/>
              <a:defRPr sz="900">
                <a:solidFill>
                  <a:schemeClr val="lt1"/>
                </a:solidFill>
                <a:latin typeface="Arial"/>
                <a:ea typeface="Arial"/>
                <a:cs typeface="Arial"/>
                <a:sym typeface="Arial"/>
              </a:defRPr>
            </a:lvl8pPr>
            <a:lvl9pPr marL="0" marR="0" lvl="8" indent="0" algn="r" rtl="0">
              <a:spcBef>
                <a:spcPts val="0"/>
              </a:spcBef>
              <a:buNone/>
              <a:defRPr sz="900">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sp>
        <p:nvSpPr>
          <p:cNvPr id="112" name="Google Shape;112;p10"/>
          <p:cNvSpPr txBox="1">
            <a:spLocks noGrp="1"/>
          </p:cNvSpPr>
          <p:nvPr>
            <p:ph type="body" idx="2"/>
          </p:nvPr>
        </p:nvSpPr>
        <p:spPr>
          <a:xfrm>
            <a:off x="457200" y="3657600"/>
            <a:ext cx="8229600" cy="2209800"/>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8" name="Google Shape;16;p1"/>
          <p:cNvSpPr txBox="1"/>
          <p:nvPr userDrawn="1"/>
        </p:nvSpPr>
        <p:spPr>
          <a:xfrm>
            <a:off x="1676400" y="6403200"/>
            <a:ext cx="6019800" cy="2769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200" b="0" i="0" u="none" strike="noStrike" cap="none" dirty="0">
                <a:solidFill>
                  <a:schemeClr val="dk1"/>
                </a:solidFill>
                <a:latin typeface="Verdana"/>
                <a:ea typeface="Verdana"/>
                <a:cs typeface="Verdana"/>
                <a:sym typeface="Verdana"/>
              </a:rPr>
              <a:t>Copyright © </a:t>
            </a:r>
            <a:r>
              <a:rPr lang="en-US" sz="1200" b="0" i="0" u="none" strike="noStrike" cap="none" dirty="0" smtClean="0">
                <a:solidFill>
                  <a:schemeClr val="dk1"/>
                </a:solidFill>
                <a:latin typeface="Verdana"/>
                <a:ea typeface="Verdana"/>
                <a:cs typeface="Verdana"/>
                <a:sym typeface="Verdana"/>
              </a:rPr>
              <a:t>2020, 2016</a:t>
            </a:r>
            <a:r>
              <a:rPr lang="en-US" sz="1200" b="0" i="0" u="none" strike="noStrike" cap="none" dirty="0">
                <a:solidFill>
                  <a:schemeClr val="dk1"/>
                </a:solidFill>
                <a:latin typeface="Verdana"/>
                <a:ea typeface="Verdana"/>
                <a:cs typeface="Verdana"/>
                <a:sym typeface="Verdana"/>
              </a:rPr>
              <a:t>, 2013 Pearson Education, Inc. All Rights Reserved</a:t>
            </a:r>
            <a:endParaRPr sz="1200" b="0" i="0" u="none" strike="noStrike" cap="none" dirty="0">
              <a:solidFill>
                <a:schemeClr val="dk1"/>
              </a:solidFill>
              <a:latin typeface="Verdana"/>
              <a:ea typeface="Verdana"/>
              <a:cs typeface="Verdana"/>
              <a:sym typeface="Verdan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15372"/>
            <a:ext cx="8229600" cy="1097280"/>
          </a:xfrm>
          <a:prstGeom prst="rect">
            <a:avLst/>
          </a:prstGeom>
          <a:noFill/>
          <a:ln>
            <a:noFill/>
          </a:ln>
        </p:spPr>
        <p:txBody>
          <a:bodyPr spcFirstLastPara="1" wrap="square" lIns="0" tIns="0" rIns="0" bIns="0" anchor="b" anchorCtr="0"/>
          <a:lstStyle>
            <a:lvl1pPr marR="0" lvl="0" algn="l" rtl="0">
              <a:lnSpc>
                <a:spcPct val="100000"/>
              </a:lnSpc>
              <a:spcBef>
                <a:spcPts val="0"/>
              </a:spcBef>
              <a:spcAft>
                <a:spcPts val="0"/>
              </a:spcAft>
              <a:buClr>
                <a:srgbClr val="007FA3"/>
              </a:buClr>
              <a:buSzPts val="3600"/>
              <a:buFont typeface="Arial"/>
              <a:buNone/>
              <a:defRPr sz="3600" b="1" i="0" u="none" strike="noStrike" cap="none">
                <a:solidFill>
                  <a:srgbClr val="007FA3"/>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0" tIns="0" rIns="0" bIns="0" anchor="t" anchorCtr="0"/>
          <a:lstStyle>
            <a:lvl1pPr marL="457200" marR="0" lvl="0" indent="-406400" algn="l" rtl="0">
              <a:spcBef>
                <a:spcPts val="15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406400" algn="l" rtl="0">
              <a:spcBef>
                <a:spcPts val="600"/>
              </a:spcBef>
              <a:spcAft>
                <a:spcPts val="0"/>
              </a:spcAft>
              <a:buClr>
                <a:srgbClr val="007FA3"/>
              </a:buClr>
              <a:buSzPts val="2800"/>
              <a:buFont typeface="Noto Sans Symbols"/>
              <a:buChar char="▪"/>
              <a:defRPr sz="2800" b="0" i="0" u="none" strike="noStrike" cap="none">
                <a:solidFill>
                  <a:schemeClr val="dk1"/>
                </a:solidFill>
                <a:latin typeface="Arial"/>
                <a:ea typeface="Arial"/>
                <a:cs typeface="Arial"/>
                <a:sym typeface="Arial"/>
              </a:defRPr>
            </a:lvl3pPr>
            <a:lvl4pPr marL="1828800" marR="0" lvl="3"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4pPr>
            <a:lvl5pPr marL="2286000" marR="0" lvl="4" indent="-406400" algn="l" rtl="0">
              <a:spcBef>
                <a:spcPts val="6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5pPr>
            <a:lvl6pPr marL="2743200" marR="0" lvl="5"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6pPr>
            <a:lvl7pPr marL="3200400" marR="0" lvl="6"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7pPr>
            <a:lvl8pPr marL="3657600" marR="0" lvl="7"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8pPr>
            <a:lvl9pPr marL="4114800" marR="0" lvl="8" indent="-406400" algn="l" rtl="0">
              <a:spcBef>
                <a:spcPts val="300"/>
              </a:spcBef>
              <a:spcAft>
                <a:spcPts val="0"/>
              </a:spcAft>
              <a:buClr>
                <a:srgbClr val="007FA3"/>
              </a:buClr>
              <a:buSzPts val="2800"/>
              <a:buFont typeface="Arial"/>
              <a:buChar char="•"/>
              <a:defRPr sz="28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ftr" idx="11"/>
          </p:nvPr>
        </p:nvSpPr>
        <p:spPr>
          <a:xfrm>
            <a:off x="93969" y="6172200"/>
            <a:ext cx="8595360" cy="235463"/>
          </a:xfrm>
          <a:prstGeom prst="rect">
            <a:avLst/>
          </a:prstGeom>
          <a:noFill/>
          <a:ln>
            <a:noFill/>
          </a:ln>
        </p:spPr>
        <p:txBody>
          <a:bodyPr spcFirstLastPara="1" wrap="square" lIns="0" tIns="0" rIns="0" bIns="0" anchor="b" anchorCtr="0"/>
          <a:lstStyle>
            <a:lvl1pPr marR="0" lvl="0" algn="l" rtl="0">
              <a:spcBef>
                <a:spcPts val="0"/>
              </a:spcBef>
              <a:spcAft>
                <a:spcPts val="0"/>
              </a:spcAft>
              <a:buSzPts val="1400"/>
              <a:buNone/>
              <a:defRPr sz="11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3" name="Google Shape;13;p1"/>
          <p:cNvSpPr txBox="1">
            <a:spLocks noGrp="1"/>
          </p:cNvSpPr>
          <p:nvPr>
            <p:ph type="dt" idx="10"/>
          </p:nvPr>
        </p:nvSpPr>
        <p:spPr>
          <a:xfrm>
            <a:off x="6335713" y="113072"/>
            <a:ext cx="2133600" cy="182880"/>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 name="Google Shape;14;p1"/>
          <p:cNvSpPr txBox="1">
            <a:spLocks noGrp="1"/>
          </p:cNvSpPr>
          <p:nvPr>
            <p:ph type="sldNum" idx="12"/>
          </p:nvPr>
        </p:nvSpPr>
        <p:spPr>
          <a:xfrm>
            <a:off x="8469312" y="113072"/>
            <a:ext cx="551783" cy="18288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0" marR="0" lvl="1" indent="0" algn="r" rtl="0">
              <a:spcBef>
                <a:spcPts val="0"/>
              </a:spcBef>
              <a:buNone/>
              <a:defRPr sz="900" b="0" i="0" u="none" strike="noStrike" cap="none">
                <a:solidFill>
                  <a:schemeClr val="lt1"/>
                </a:solidFill>
                <a:latin typeface="Arial"/>
                <a:ea typeface="Arial"/>
                <a:cs typeface="Arial"/>
                <a:sym typeface="Arial"/>
              </a:defRPr>
            </a:lvl2pPr>
            <a:lvl3pPr marL="0" marR="0" lvl="2" indent="0" algn="r" rtl="0">
              <a:spcBef>
                <a:spcPts val="0"/>
              </a:spcBef>
              <a:buNone/>
              <a:defRPr sz="900" b="0" i="0" u="none" strike="noStrike" cap="none">
                <a:solidFill>
                  <a:schemeClr val="lt1"/>
                </a:solidFill>
                <a:latin typeface="Arial"/>
                <a:ea typeface="Arial"/>
                <a:cs typeface="Arial"/>
                <a:sym typeface="Arial"/>
              </a:defRPr>
            </a:lvl3pPr>
            <a:lvl4pPr marL="0" marR="0" lvl="3" indent="0" algn="r" rtl="0">
              <a:spcBef>
                <a:spcPts val="0"/>
              </a:spcBef>
              <a:buNone/>
              <a:defRPr sz="900" b="0" i="0" u="none" strike="noStrike" cap="none">
                <a:solidFill>
                  <a:schemeClr val="lt1"/>
                </a:solidFill>
                <a:latin typeface="Arial"/>
                <a:ea typeface="Arial"/>
                <a:cs typeface="Arial"/>
                <a:sym typeface="Arial"/>
              </a:defRPr>
            </a:lvl4pPr>
            <a:lvl5pPr marL="0" marR="0" lvl="4" indent="0" algn="r" rtl="0">
              <a:spcBef>
                <a:spcPts val="0"/>
              </a:spcBef>
              <a:buNone/>
              <a:defRPr sz="900" b="0" i="0" u="none" strike="noStrike" cap="none">
                <a:solidFill>
                  <a:schemeClr val="lt1"/>
                </a:solidFill>
                <a:latin typeface="Arial"/>
                <a:ea typeface="Arial"/>
                <a:cs typeface="Arial"/>
                <a:sym typeface="Arial"/>
              </a:defRPr>
            </a:lvl5pPr>
            <a:lvl6pPr marL="0" marR="0" lvl="5" indent="0" algn="r" rtl="0">
              <a:spcBef>
                <a:spcPts val="0"/>
              </a:spcBef>
              <a:buNone/>
              <a:defRPr sz="900" b="0" i="0" u="none" strike="noStrike" cap="none">
                <a:solidFill>
                  <a:schemeClr val="lt1"/>
                </a:solidFill>
                <a:latin typeface="Arial"/>
                <a:ea typeface="Arial"/>
                <a:cs typeface="Arial"/>
                <a:sym typeface="Arial"/>
              </a:defRPr>
            </a:lvl6pPr>
            <a:lvl7pPr marL="0" marR="0" lvl="6" indent="0" algn="r" rtl="0">
              <a:spcBef>
                <a:spcPts val="0"/>
              </a:spcBef>
              <a:buNone/>
              <a:defRPr sz="900" b="0" i="0" u="none" strike="noStrike" cap="none">
                <a:solidFill>
                  <a:schemeClr val="lt1"/>
                </a:solidFill>
                <a:latin typeface="Arial"/>
                <a:ea typeface="Arial"/>
                <a:cs typeface="Arial"/>
                <a:sym typeface="Arial"/>
              </a:defRPr>
            </a:lvl7pPr>
            <a:lvl8pPr marL="0" marR="0" lvl="7" indent="0" algn="r" rtl="0">
              <a:spcBef>
                <a:spcPts val="0"/>
              </a:spcBef>
              <a:buNone/>
              <a:defRPr sz="900" b="0" i="0" u="none" strike="noStrike" cap="none">
                <a:solidFill>
                  <a:schemeClr val="lt1"/>
                </a:solidFill>
                <a:latin typeface="Arial"/>
                <a:ea typeface="Arial"/>
                <a:cs typeface="Arial"/>
                <a:sym typeface="Arial"/>
              </a:defRPr>
            </a:lvl8pPr>
            <a:lvl9pPr marL="0" marR="0" lvl="8" indent="0" algn="r" rtl="0">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dirty="0"/>
          </a:p>
        </p:txBody>
      </p:sp>
      <p:pic>
        <p:nvPicPr>
          <p:cNvPr id="15" name="Google Shape;15;p1" descr="Pearson Logo"/>
          <p:cNvPicPr preferRelativeResize="0"/>
          <p:nvPr/>
        </p:nvPicPr>
        <p:blipFill rotWithShape="1">
          <a:blip r:embed="rId23">
            <a:alphaModFix/>
          </a:blip>
          <a:srcRect/>
          <a:stretch/>
        </p:blipFill>
        <p:spPr>
          <a:xfrm>
            <a:off x="457200" y="6376789"/>
            <a:ext cx="918000" cy="279915"/>
          </a:xfrm>
          <a:prstGeom prst="rect">
            <a:avLst/>
          </a:prstGeom>
          <a:noFill/>
          <a:ln>
            <a:noFill/>
          </a:ln>
        </p:spPr>
      </p:pic>
      <p:sp>
        <p:nvSpPr>
          <p:cNvPr id="17" name="Google Shape;17;p1"/>
          <p:cNvSpPr txBox="1"/>
          <p:nvPr/>
        </p:nvSpPr>
        <p:spPr>
          <a:xfrm>
            <a:off x="7848600" y="6428601"/>
            <a:ext cx="740520" cy="2462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b="0" i="0" u="none" strike="noStrike" cap="none" dirty="0">
                <a:solidFill>
                  <a:schemeClr val="dk1"/>
                </a:solidFill>
                <a:latin typeface="Arial"/>
                <a:ea typeface="Arial"/>
                <a:cs typeface="Arial"/>
                <a:sym typeface="Arial"/>
              </a:rPr>
              <a:t>Slide - </a:t>
            </a:r>
            <a:fld id="{00000000-1234-1234-1234-123412341234}" type="slidenum">
              <a:rPr lang="en-US" sz="1000" b="0" i="0" u="none" strike="noStrike" cap="none">
                <a:solidFill>
                  <a:schemeClr val="dk1"/>
                </a:solidFill>
                <a:latin typeface="Arial"/>
                <a:ea typeface="Arial"/>
                <a:cs typeface="Arial"/>
                <a:sym typeface="Arial"/>
              </a:rPr>
              <a:t>‹#›</a:t>
            </a:fld>
            <a:endParaRPr sz="1000" dirty="0">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vmlDrawing" Target="../drawings/vmlDrawing5.vml"/><Relationship Id="rId5" Type="http://schemas.openxmlformats.org/officeDocument/2006/relationships/image" Target="../media/image28.wmf"/><Relationship Id="rId4" Type="http://schemas.openxmlformats.org/officeDocument/2006/relationships/oleObject" Target="../embeddings/oleObject22.bin"/></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10.xml"/><Relationship Id="rId1" Type="http://schemas.openxmlformats.org/officeDocument/2006/relationships/vmlDrawing" Target="../drawings/vmlDrawing6.vml"/><Relationship Id="rId5" Type="http://schemas.openxmlformats.org/officeDocument/2006/relationships/image" Target="../media/image33.png"/><Relationship Id="rId4" Type="http://schemas.openxmlformats.org/officeDocument/2006/relationships/image" Target="../media/image32.w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4.bin"/><Relationship Id="rId7" Type="http://schemas.openxmlformats.org/officeDocument/2006/relationships/image" Target="../media/image36.png"/><Relationship Id="rId2" Type="http://schemas.openxmlformats.org/officeDocument/2006/relationships/slideLayout" Target="../slideLayouts/slideLayout3.xml"/><Relationship Id="rId1" Type="http://schemas.openxmlformats.org/officeDocument/2006/relationships/vmlDrawing" Target="../drawings/vmlDrawing7.vml"/><Relationship Id="rId6" Type="http://schemas.openxmlformats.org/officeDocument/2006/relationships/image" Target="../media/image35.wmf"/><Relationship Id="rId5" Type="http://schemas.openxmlformats.org/officeDocument/2006/relationships/oleObject" Target="../embeddings/oleObject25.bin"/><Relationship Id="rId4" Type="http://schemas.openxmlformats.org/officeDocument/2006/relationships/image" Target="../media/image34.wmf"/></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28.bin"/><Relationship Id="rId13" Type="http://schemas.openxmlformats.org/officeDocument/2006/relationships/image" Target="../media/image41.wmf"/><Relationship Id="rId3" Type="http://schemas.openxmlformats.org/officeDocument/2006/relationships/notesSlide" Target="../notesSlides/notesSlide13.xml"/><Relationship Id="rId7" Type="http://schemas.openxmlformats.org/officeDocument/2006/relationships/image" Target="../media/image38.wmf"/><Relationship Id="rId12" Type="http://schemas.openxmlformats.org/officeDocument/2006/relationships/oleObject" Target="../embeddings/oleObject30.bin"/><Relationship Id="rId17" Type="http://schemas.openxmlformats.org/officeDocument/2006/relationships/image" Target="../media/image43.wmf"/><Relationship Id="rId2" Type="http://schemas.openxmlformats.org/officeDocument/2006/relationships/slideLayout" Target="../slideLayouts/slideLayout5.xml"/><Relationship Id="rId16" Type="http://schemas.openxmlformats.org/officeDocument/2006/relationships/oleObject" Target="../embeddings/oleObject32.bin"/><Relationship Id="rId1" Type="http://schemas.openxmlformats.org/officeDocument/2006/relationships/vmlDrawing" Target="../drawings/vmlDrawing8.vml"/><Relationship Id="rId6" Type="http://schemas.openxmlformats.org/officeDocument/2006/relationships/oleObject" Target="../embeddings/oleObject27.bin"/><Relationship Id="rId11" Type="http://schemas.openxmlformats.org/officeDocument/2006/relationships/image" Target="../media/image40.wmf"/><Relationship Id="rId5" Type="http://schemas.openxmlformats.org/officeDocument/2006/relationships/image" Target="../media/image37.wmf"/><Relationship Id="rId15" Type="http://schemas.openxmlformats.org/officeDocument/2006/relationships/image" Target="../media/image42.wmf"/><Relationship Id="rId10" Type="http://schemas.openxmlformats.org/officeDocument/2006/relationships/oleObject" Target="../embeddings/oleObject29.bin"/><Relationship Id="rId4" Type="http://schemas.openxmlformats.org/officeDocument/2006/relationships/oleObject" Target="../embeddings/oleObject26.bin"/><Relationship Id="rId9" Type="http://schemas.openxmlformats.org/officeDocument/2006/relationships/image" Target="../media/image39.wmf"/><Relationship Id="rId14" Type="http://schemas.openxmlformats.org/officeDocument/2006/relationships/oleObject" Target="../embeddings/oleObject31.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vmlDrawing" Target="../drawings/vmlDrawing9.vml"/><Relationship Id="rId6" Type="http://schemas.openxmlformats.org/officeDocument/2006/relationships/image" Target="../media/image45.png"/><Relationship Id="rId5" Type="http://schemas.openxmlformats.org/officeDocument/2006/relationships/image" Target="../media/image44.wmf"/><Relationship Id="rId4" Type="http://schemas.openxmlformats.org/officeDocument/2006/relationships/oleObject" Target="../embeddings/oleObject33.bin"/></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36.bin"/><Relationship Id="rId13" Type="http://schemas.openxmlformats.org/officeDocument/2006/relationships/image" Target="../media/image50.wmf"/><Relationship Id="rId3" Type="http://schemas.openxmlformats.org/officeDocument/2006/relationships/notesSlide" Target="../notesSlides/notesSlide15.xml"/><Relationship Id="rId7" Type="http://schemas.openxmlformats.org/officeDocument/2006/relationships/image" Target="../media/image47.wmf"/><Relationship Id="rId12" Type="http://schemas.openxmlformats.org/officeDocument/2006/relationships/oleObject" Target="../embeddings/oleObject38.bin"/><Relationship Id="rId2" Type="http://schemas.openxmlformats.org/officeDocument/2006/relationships/slideLayout" Target="../slideLayouts/slideLayout8.xml"/><Relationship Id="rId1" Type="http://schemas.openxmlformats.org/officeDocument/2006/relationships/vmlDrawing" Target="../drawings/vmlDrawing10.vml"/><Relationship Id="rId6" Type="http://schemas.openxmlformats.org/officeDocument/2006/relationships/oleObject" Target="../embeddings/oleObject35.bin"/><Relationship Id="rId11" Type="http://schemas.openxmlformats.org/officeDocument/2006/relationships/image" Target="../media/image49.wmf"/><Relationship Id="rId5" Type="http://schemas.openxmlformats.org/officeDocument/2006/relationships/image" Target="../media/image46.wmf"/><Relationship Id="rId10" Type="http://schemas.openxmlformats.org/officeDocument/2006/relationships/oleObject" Target="../embeddings/oleObject37.bin"/><Relationship Id="rId4" Type="http://schemas.openxmlformats.org/officeDocument/2006/relationships/oleObject" Target="../embeddings/oleObject34.bin"/><Relationship Id="rId9" Type="http://schemas.openxmlformats.org/officeDocument/2006/relationships/image" Target="../media/image48.wmf"/></Relationships>
</file>

<file path=ppt/slides/_rels/slide19.xml.rels><?xml version="1.0" encoding="UTF-8" standalone="yes"?>
<Relationships xmlns="http://schemas.openxmlformats.org/package/2006/relationships"><Relationship Id="rId8" Type="http://schemas.openxmlformats.org/officeDocument/2006/relationships/oleObject" Target="../embeddings/oleObject41.bin"/><Relationship Id="rId13" Type="http://schemas.openxmlformats.org/officeDocument/2006/relationships/image" Target="../media/image55.wmf"/><Relationship Id="rId3" Type="http://schemas.openxmlformats.org/officeDocument/2006/relationships/notesSlide" Target="../notesSlides/notesSlide16.xml"/><Relationship Id="rId7" Type="http://schemas.openxmlformats.org/officeDocument/2006/relationships/image" Target="../media/image52.wmf"/><Relationship Id="rId12" Type="http://schemas.openxmlformats.org/officeDocument/2006/relationships/oleObject" Target="../embeddings/oleObject43.bin"/><Relationship Id="rId2" Type="http://schemas.openxmlformats.org/officeDocument/2006/relationships/slideLayout" Target="../slideLayouts/slideLayout8.xml"/><Relationship Id="rId16" Type="http://schemas.openxmlformats.org/officeDocument/2006/relationships/image" Target="../media/image57.png"/><Relationship Id="rId1" Type="http://schemas.openxmlformats.org/officeDocument/2006/relationships/vmlDrawing" Target="../drawings/vmlDrawing11.vml"/><Relationship Id="rId6" Type="http://schemas.openxmlformats.org/officeDocument/2006/relationships/oleObject" Target="../embeddings/oleObject40.bin"/><Relationship Id="rId11" Type="http://schemas.openxmlformats.org/officeDocument/2006/relationships/image" Target="../media/image54.wmf"/><Relationship Id="rId5" Type="http://schemas.openxmlformats.org/officeDocument/2006/relationships/image" Target="../media/image51.wmf"/><Relationship Id="rId15" Type="http://schemas.openxmlformats.org/officeDocument/2006/relationships/image" Target="../media/image56.wmf"/><Relationship Id="rId10" Type="http://schemas.openxmlformats.org/officeDocument/2006/relationships/oleObject" Target="../embeddings/oleObject42.bin"/><Relationship Id="rId4" Type="http://schemas.openxmlformats.org/officeDocument/2006/relationships/oleObject" Target="../embeddings/oleObject39.bin"/><Relationship Id="rId9" Type="http://schemas.openxmlformats.org/officeDocument/2006/relationships/image" Target="../media/image53.wmf"/><Relationship Id="rId14" Type="http://schemas.openxmlformats.org/officeDocument/2006/relationships/oleObject" Target="../embeddings/oleObject44.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8.xml"/><Relationship Id="rId1" Type="http://schemas.openxmlformats.org/officeDocument/2006/relationships/vmlDrawing" Target="../drawings/vmlDrawing12.vml"/><Relationship Id="rId6" Type="http://schemas.openxmlformats.org/officeDocument/2006/relationships/image" Target="../media/image59.png"/><Relationship Id="rId5" Type="http://schemas.openxmlformats.org/officeDocument/2006/relationships/image" Target="../media/image58.wmf"/><Relationship Id="rId4" Type="http://schemas.openxmlformats.org/officeDocument/2006/relationships/oleObject" Target="../embeddings/oleObject45.bin"/></Relationships>
</file>

<file path=ppt/slides/_rels/slide2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8" Type="http://schemas.openxmlformats.org/officeDocument/2006/relationships/image" Target="../media/image63.wmf"/><Relationship Id="rId3" Type="http://schemas.openxmlformats.org/officeDocument/2006/relationships/oleObject" Target="../embeddings/oleObject46.bin"/><Relationship Id="rId7" Type="http://schemas.openxmlformats.org/officeDocument/2006/relationships/oleObject" Target="../embeddings/oleObject48.bin"/><Relationship Id="rId2" Type="http://schemas.openxmlformats.org/officeDocument/2006/relationships/slideLayout" Target="../slideLayouts/slideLayout3.xml"/><Relationship Id="rId1" Type="http://schemas.openxmlformats.org/officeDocument/2006/relationships/vmlDrawing" Target="../drawings/vmlDrawing13.vml"/><Relationship Id="rId6" Type="http://schemas.openxmlformats.org/officeDocument/2006/relationships/image" Target="../media/image62.wmf"/><Relationship Id="rId5" Type="http://schemas.openxmlformats.org/officeDocument/2006/relationships/oleObject" Target="../embeddings/oleObject47.bin"/><Relationship Id="rId10" Type="http://schemas.openxmlformats.org/officeDocument/2006/relationships/image" Target="../media/image64.wmf"/><Relationship Id="rId4" Type="http://schemas.openxmlformats.org/officeDocument/2006/relationships/image" Target="../media/image61.wmf"/><Relationship Id="rId9" Type="http://schemas.openxmlformats.org/officeDocument/2006/relationships/oleObject" Target="../embeddings/oleObject49.bin"/></Relationships>
</file>

<file path=ppt/slides/_rels/slide2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8" Type="http://schemas.openxmlformats.org/officeDocument/2006/relationships/image" Target="../media/image68.wmf"/><Relationship Id="rId3" Type="http://schemas.openxmlformats.org/officeDocument/2006/relationships/oleObject" Target="../embeddings/oleObject50.bin"/><Relationship Id="rId7" Type="http://schemas.openxmlformats.org/officeDocument/2006/relationships/oleObject" Target="../embeddings/oleObject52.bin"/><Relationship Id="rId2" Type="http://schemas.openxmlformats.org/officeDocument/2006/relationships/slideLayout" Target="../slideLayouts/slideLayout10.xml"/><Relationship Id="rId1" Type="http://schemas.openxmlformats.org/officeDocument/2006/relationships/vmlDrawing" Target="../drawings/vmlDrawing14.vml"/><Relationship Id="rId6" Type="http://schemas.openxmlformats.org/officeDocument/2006/relationships/image" Target="../media/image67.wmf"/><Relationship Id="rId5" Type="http://schemas.openxmlformats.org/officeDocument/2006/relationships/oleObject" Target="../embeddings/oleObject51.bin"/><Relationship Id="rId4" Type="http://schemas.openxmlformats.org/officeDocument/2006/relationships/image" Target="../media/image66.wmf"/></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55.bin"/><Relationship Id="rId3" Type="http://schemas.openxmlformats.org/officeDocument/2006/relationships/notesSlide" Target="../notesSlides/notesSlide20.xml"/><Relationship Id="rId7" Type="http://schemas.openxmlformats.org/officeDocument/2006/relationships/image" Target="../media/image70.wmf"/><Relationship Id="rId12" Type="http://schemas.openxmlformats.org/officeDocument/2006/relationships/image" Target="../media/image73.png"/><Relationship Id="rId2" Type="http://schemas.openxmlformats.org/officeDocument/2006/relationships/slideLayout" Target="../slideLayouts/slideLayout6.xml"/><Relationship Id="rId1" Type="http://schemas.openxmlformats.org/officeDocument/2006/relationships/vmlDrawing" Target="../drawings/vmlDrawing15.vml"/><Relationship Id="rId6" Type="http://schemas.openxmlformats.org/officeDocument/2006/relationships/oleObject" Target="../embeddings/oleObject54.bin"/><Relationship Id="rId11" Type="http://schemas.openxmlformats.org/officeDocument/2006/relationships/image" Target="../media/image72.wmf"/><Relationship Id="rId5" Type="http://schemas.openxmlformats.org/officeDocument/2006/relationships/image" Target="../media/image69.wmf"/><Relationship Id="rId10" Type="http://schemas.openxmlformats.org/officeDocument/2006/relationships/oleObject" Target="../embeddings/oleObject56.bin"/><Relationship Id="rId4" Type="http://schemas.openxmlformats.org/officeDocument/2006/relationships/oleObject" Target="../embeddings/oleObject53.bin"/><Relationship Id="rId9" Type="http://schemas.openxmlformats.org/officeDocument/2006/relationships/image" Target="../media/image71.wmf"/></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vmlDrawing" Target="../drawings/vmlDrawing16.vml"/><Relationship Id="rId6" Type="http://schemas.openxmlformats.org/officeDocument/2006/relationships/image" Target="../media/image75.png"/><Relationship Id="rId5" Type="http://schemas.openxmlformats.org/officeDocument/2006/relationships/image" Target="../media/image74.wmf"/><Relationship Id="rId4" Type="http://schemas.openxmlformats.org/officeDocument/2006/relationships/oleObject" Target="../embeddings/oleObject57.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9.xml"/><Relationship Id="rId1" Type="http://schemas.openxmlformats.org/officeDocument/2006/relationships/vmlDrawing" Target="../drawings/vmlDrawing17.vml"/><Relationship Id="rId6" Type="http://schemas.openxmlformats.org/officeDocument/2006/relationships/image" Target="../media/image76.png"/><Relationship Id="rId5" Type="http://schemas.openxmlformats.org/officeDocument/2006/relationships/image" Target="../media/image74.wmf"/><Relationship Id="rId4" Type="http://schemas.openxmlformats.org/officeDocument/2006/relationships/oleObject" Target="../embeddings/oleObject58.bin"/></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61.bin"/><Relationship Id="rId3" Type="http://schemas.openxmlformats.org/officeDocument/2006/relationships/notesSlide" Target="../notesSlides/notesSlide23.xml"/><Relationship Id="rId7" Type="http://schemas.openxmlformats.org/officeDocument/2006/relationships/image" Target="../media/image78.wmf"/><Relationship Id="rId2" Type="http://schemas.openxmlformats.org/officeDocument/2006/relationships/slideLayout" Target="../slideLayouts/slideLayout8.xml"/><Relationship Id="rId1" Type="http://schemas.openxmlformats.org/officeDocument/2006/relationships/vmlDrawing" Target="../drawings/vmlDrawing18.vml"/><Relationship Id="rId6" Type="http://schemas.openxmlformats.org/officeDocument/2006/relationships/oleObject" Target="../embeddings/oleObject60.bin"/><Relationship Id="rId5" Type="http://schemas.openxmlformats.org/officeDocument/2006/relationships/image" Target="../media/image77.wmf"/><Relationship Id="rId4" Type="http://schemas.openxmlformats.org/officeDocument/2006/relationships/oleObject" Target="../embeddings/oleObject59.bin"/><Relationship Id="rId9" Type="http://schemas.openxmlformats.org/officeDocument/2006/relationships/image" Target="../media/image79.wmf"/></Relationships>
</file>

<file path=ppt/slides/_rels/slide29.xml.rels><?xml version="1.0" encoding="UTF-8" standalone="yes"?>
<Relationships xmlns="http://schemas.openxmlformats.org/package/2006/relationships"><Relationship Id="rId8" Type="http://schemas.openxmlformats.org/officeDocument/2006/relationships/oleObject" Target="../embeddings/oleObject64.bin"/><Relationship Id="rId13" Type="http://schemas.openxmlformats.org/officeDocument/2006/relationships/image" Target="../media/image84.wmf"/><Relationship Id="rId3" Type="http://schemas.openxmlformats.org/officeDocument/2006/relationships/notesSlide" Target="../notesSlides/notesSlide24.xml"/><Relationship Id="rId7" Type="http://schemas.openxmlformats.org/officeDocument/2006/relationships/image" Target="../media/image81.wmf"/><Relationship Id="rId12" Type="http://schemas.openxmlformats.org/officeDocument/2006/relationships/oleObject" Target="../embeddings/oleObject66.bin"/><Relationship Id="rId2" Type="http://schemas.openxmlformats.org/officeDocument/2006/relationships/slideLayout" Target="../slideLayouts/slideLayout5.xml"/><Relationship Id="rId1" Type="http://schemas.openxmlformats.org/officeDocument/2006/relationships/vmlDrawing" Target="../drawings/vmlDrawing19.vml"/><Relationship Id="rId6" Type="http://schemas.openxmlformats.org/officeDocument/2006/relationships/oleObject" Target="../embeddings/oleObject63.bin"/><Relationship Id="rId11" Type="http://schemas.openxmlformats.org/officeDocument/2006/relationships/image" Target="../media/image83.wmf"/><Relationship Id="rId5" Type="http://schemas.openxmlformats.org/officeDocument/2006/relationships/image" Target="../media/image80.wmf"/><Relationship Id="rId10" Type="http://schemas.openxmlformats.org/officeDocument/2006/relationships/oleObject" Target="../embeddings/oleObject65.bin"/><Relationship Id="rId4" Type="http://schemas.openxmlformats.org/officeDocument/2006/relationships/oleObject" Target="../embeddings/oleObject62.bin"/><Relationship Id="rId9" Type="http://schemas.openxmlformats.org/officeDocument/2006/relationships/image" Target="../media/image82.wmf"/></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3.bin"/><Relationship Id="rId13" Type="http://schemas.openxmlformats.org/officeDocument/2006/relationships/image" Target="../media/image7.wmf"/><Relationship Id="rId3" Type="http://schemas.openxmlformats.org/officeDocument/2006/relationships/notesSlide" Target="../notesSlides/notesSlide3.xml"/><Relationship Id="rId7" Type="http://schemas.openxmlformats.org/officeDocument/2006/relationships/image" Target="../media/image4.wmf"/><Relationship Id="rId12" Type="http://schemas.openxmlformats.org/officeDocument/2006/relationships/oleObject" Target="../embeddings/oleObject5.bin"/><Relationship Id="rId17" Type="http://schemas.openxmlformats.org/officeDocument/2006/relationships/image" Target="../media/image9.wmf"/><Relationship Id="rId2" Type="http://schemas.openxmlformats.org/officeDocument/2006/relationships/slideLayout" Target="../slideLayouts/slideLayout3.xml"/><Relationship Id="rId16" Type="http://schemas.openxmlformats.org/officeDocument/2006/relationships/oleObject" Target="../embeddings/oleObject7.bin"/><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6.wmf"/><Relationship Id="rId5" Type="http://schemas.openxmlformats.org/officeDocument/2006/relationships/image" Target="../media/image3.wmf"/><Relationship Id="rId15" Type="http://schemas.openxmlformats.org/officeDocument/2006/relationships/image" Target="../media/image8.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5.wmf"/><Relationship Id="rId14" Type="http://schemas.openxmlformats.org/officeDocument/2006/relationships/oleObject" Target="../embeddings/oleObject6.bin"/></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image" Target="../media/image86.wmf"/><Relationship Id="rId2" Type="http://schemas.openxmlformats.org/officeDocument/2006/relationships/slideLayout" Target="../slideLayouts/slideLayout6.xml"/><Relationship Id="rId1" Type="http://schemas.openxmlformats.org/officeDocument/2006/relationships/vmlDrawing" Target="../drawings/vmlDrawing20.vml"/><Relationship Id="rId6" Type="http://schemas.openxmlformats.org/officeDocument/2006/relationships/oleObject" Target="../embeddings/oleObject68.bin"/><Relationship Id="rId5" Type="http://schemas.openxmlformats.org/officeDocument/2006/relationships/image" Target="../media/image85.wmf"/><Relationship Id="rId4" Type="http://schemas.openxmlformats.org/officeDocument/2006/relationships/oleObject" Target="../embeddings/oleObject67.bin"/></Relationships>
</file>

<file path=ppt/slides/_rels/slide31.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8.png"/><Relationship Id="rId2" Type="http://schemas.openxmlformats.org/officeDocument/2006/relationships/notesSlide" Target="../notesSlides/notesSlide27.xml"/><Relationship Id="rId1" Type="http://schemas.openxmlformats.org/officeDocument/2006/relationships/slideLayout" Target="../slideLayouts/slideLayout9.xml"/><Relationship Id="rId4" Type="http://schemas.openxmlformats.org/officeDocument/2006/relationships/image" Target="../media/image89.png"/></Relationships>
</file>

<file path=ppt/slides/_rels/slide3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oleObject" Target="../embeddings/oleObject71.bin"/><Relationship Id="rId13" Type="http://schemas.openxmlformats.org/officeDocument/2006/relationships/image" Target="../media/image96.wmf"/><Relationship Id="rId3" Type="http://schemas.openxmlformats.org/officeDocument/2006/relationships/notesSlide" Target="../notesSlides/notesSlide31.xml"/><Relationship Id="rId7" Type="http://schemas.openxmlformats.org/officeDocument/2006/relationships/image" Target="../media/image93.wmf"/><Relationship Id="rId12" Type="http://schemas.openxmlformats.org/officeDocument/2006/relationships/oleObject" Target="../embeddings/oleObject73.bin"/><Relationship Id="rId2" Type="http://schemas.openxmlformats.org/officeDocument/2006/relationships/slideLayout" Target="../slideLayouts/slideLayout6.xml"/><Relationship Id="rId1" Type="http://schemas.openxmlformats.org/officeDocument/2006/relationships/vmlDrawing" Target="../drawings/vmlDrawing21.vml"/><Relationship Id="rId6" Type="http://schemas.openxmlformats.org/officeDocument/2006/relationships/oleObject" Target="../embeddings/oleObject70.bin"/><Relationship Id="rId11" Type="http://schemas.openxmlformats.org/officeDocument/2006/relationships/image" Target="../media/image95.wmf"/><Relationship Id="rId5" Type="http://schemas.openxmlformats.org/officeDocument/2006/relationships/image" Target="../media/image92.wmf"/><Relationship Id="rId10" Type="http://schemas.openxmlformats.org/officeDocument/2006/relationships/oleObject" Target="../embeddings/oleObject72.bin"/><Relationship Id="rId4" Type="http://schemas.openxmlformats.org/officeDocument/2006/relationships/oleObject" Target="../embeddings/oleObject69.bin"/><Relationship Id="rId9" Type="http://schemas.openxmlformats.org/officeDocument/2006/relationships/image" Target="../media/image94.wmf"/></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2.xml"/><Relationship Id="rId7" Type="http://schemas.openxmlformats.org/officeDocument/2006/relationships/image" Target="../media/image98.wmf"/><Relationship Id="rId2" Type="http://schemas.openxmlformats.org/officeDocument/2006/relationships/slideLayout" Target="../slideLayouts/slideLayout8.xml"/><Relationship Id="rId1" Type="http://schemas.openxmlformats.org/officeDocument/2006/relationships/vmlDrawing" Target="../drawings/vmlDrawing22.vml"/><Relationship Id="rId6" Type="http://schemas.openxmlformats.org/officeDocument/2006/relationships/oleObject" Target="../embeddings/oleObject75.bin"/><Relationship Id="rId5" Type="http://schemas.openxmlformats.org/officeDocument/2006/relationships/image" Target="../media/image97.wmf"/><Relationship Id="rId4" Type="http://schemas.openxmlformats.org/officeDocument/2006/relationships/oleObject" Target="../embeddings/oleObject74.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3.xml"/><Relationship Id="rId7" Type="http://schemas.openxmlformats.org/officeDocument/2006/relationships/image" Target="../media/image100.wmf"/><Relationship Id="rId2" Type="http://schemas.openxmlformats.org/officeDocument/2006/relationships/slideLayout" Target="../slideLayouts/slideLayout4.xml"/><Relationship Id="rId1" Type="http://schemas.openxmlformats.org/officeDocument/2006/relationships/vmlDrawing" Target="../drawings/vmlDrawing23.vml"/><Relationship Id="rId6" Type="http://schemas.openxmlformats.org/officeDocument/2006/relationships/oleObject" Target="../embeddings/oleObject77.bin"/><Relationship Id="rId5" Type="http://schemas.openxmlformats.org/officeDocument/2006/relationships/image" Target="../media/image99.wmf"/><Relationship Id="rId4" Type="http://schemas.openxmlformats.org/officeDocument/2006/relationships/oleObject" Target="../embeddings/oleObject76.bin"/></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8" Type="http://schemas.openxmlformats.org/officeDocument/2006/relationships/image" Target="../media/image101.wmf"/><Relationship Id="rId3" Type="http://schemas.openxmlformats.org/officeDocument/2006/relationships/oleObject" Target="../embeddings/oleObject78.bin"/><Relationship Id="rId7" Type="http://schemas.openxmlformats.org/officeDocument/2006/relationships/oleObject" Target="../embeddings/oleObject80.bin"/><Relationship Id="rId2" Type="http://schemas.openxmlformats.org/officeDocument/2006/relationships/slideLayout" Target="../slideLayouts/slideLayout11.xml"/><Relationship Id="rId1" Type="http://schemas.openxmlformats.org/officeDocument/2006/relationships/vmlDrawing" Target="../drawings/vmlDrawing24.vml"/><Relationship Id="rId6" Type="http://schemas.openxmlformats.org/officeDocument/2006/relationships/image" Target="../media/image100.wmf"/><Relationship Id="rId5" Type="http://schemas.openxmlformats.org/officeDocument/2006/relationships/oleObject" Target="../embeddings/oleObject79.bin"/><Relationship Id="rId4" Type="http://schemas.openxmlformats.org/officeDocument/2006/relationships/image" Target="../media/image99.wmf"/></Relationships>
</file>

<file path=ppt/slides/_rels/slide41.xml.rels><?xml version="1.0" encoding="UTF-8" standalone="yes"?>
<Relationships xmlns="http://schemas.openxmlformats.org/package/2006/relationships"><Relationship Id="rId3" Type="http://schemas.openxmlformats.org/officeDocument/2006/relationships/image" Target="../media/image10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slideLayout" Target="../slideLayouts/slideLayout10.xml"/><Relationship Id="rId1" Type="http://schemas.openxmlformats.org/officeDocument/2006/relationships/vmlDrawing" Target="../drawings/vmlDrawing25.vml"/><Relationship Id="rId5" Type="http://schemas.openxmlformats.org/officeDocument/2006/relationships/image" Target="../media/image103.wmf"/><Relationship Id="rId4" Type="http://schemas.openxmlformats.org/officeDocument/2006/relationships/oleObject" Target="../embeddings/oleObject81.bin"/></Relationships>
</file>

<file path=ppt/slides/_rels/slide43.xml.rels><?xml version="1.0" encoding="UTF-8" standalone="yes"?>
<Relationships xmlns="http://schemas.openxmlformats.org/package/2006/relationships"><Relationship Id="rId8" Type="http://schemas.openxmlformats.org/officeDocument/2006/relationships/image" Target="../media/image105.wmf"/><Relationship Id="rId3" Type="http://schemas.openxmlformats.org/officeDocument/2006/relationships/notesSlide" Target="../notesSlides/notesSlide35.xml"/><Relationship Id="rId7" Type="http://schemas.openxmlformats.org/officeDocument/2006/relationships/oleObject" Target="../embeddings/oleObject84.bin"/><Relationship Id="rId2" Type="http://schemas.openxmlformats.org/officeDocument/2006/relationships/slideLayout" Target="../slideLayouts/slideLayout3.xml"/><Relationship Id="rId1" Type="http://schemas.openxmlformats.org/officeDocument/2006/relationships/vmlDrawing" Target="../drawings/vmlDrawing26.vml"/><Relationship Id="rId6" Type="http://schemas.openxmlformats.org/officeDocument/2006/relationships/oleObject" Target="../embeddings/oleObject83.bin"/><Relationship Id="rId5" Type="http://schemas.openxmlformats.org/officeDocument/2006/relationships/image" Target="../media/image103.wmf"/><Relationship Id="rId4" Type="http://schemas.openxmlformats.org/officeDocument/2006/relationships/oleObject" Target="../embeddings/oleObject82.bin"/><Relationship Id="rId9" Type="http://schemas.openxmlformats.org/officeDocument/2006/relationships/oleObject" Target="../embeddings/oleObject85.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8.xml"/><Relationship Id="rId1" Type="http://schemas.openxmlformats.org/officeDocument/2006/relationships/vmlDrawing" Target="../drawings/vmlDrawing27.vml"/><Relationship Id="rId5" Type="http://schemas.openxmlformats.org/officeDocument/2006/relationships/image" Target="../media/image106.wmf"/><Relationship Id="rId4" Type="http://schemas.openxmlformats.org/officeDocument/2006/relationships/oleObject" Target="../embeddings/oleObject86.bin"/></Relationships>
</file>

<file path=ppt/slides/_rels/slide45.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08.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8" Type="http://schemas.openxmlformats.org/officeDocument/2006/relationships/oleObject" Target="../embeddings/oleObject89.bin"/><Relationship Id="rId3" Type="http://schemas.openxmlformats.org/officeDocument/2006/relationships/notesSlide" Target="../notesSlides/notesSlide39.xml"/><Relationship Id="rId7" Type="http://schemas.openxmlformats.org/officeDocument/2006/relationships/image" Target="../media/image103.wmf"/><Relationship Id="rId2" Type="http://schemas.openxmlformats.org/officeDocument/2006/relationships/slideLayout" Target="../slideLayouts/slideLayout11.xml"/><Relationship Id="rId1" Type="http://schemas.openxmlformats.org/officeDocument/2006/relationships/vmlDrawing" Target="../drawings/vmlDrawing28.vml"/><Relationship Id="rId6" Type="http://schemas.openxmlformats.org/officeDocument/2006/relationships/oleObject" Target="../embeddings/oleObject88.bin"/><Relationship Id="rId5" Type="http://schemas.openxmlformats.org/officeDocument/2006/relationships/image" Target="../media/image109.wmf"/><Relationship Id="rId4" Type="http://schemas.openxmlformats.org/officeDocument/2006/relationships/oleObject" Target="../embeddings/oleObject87.bin"/><Relationship Id="rId9" Type="http://schemas.openxmlformats.org/officeDocument/2006/relationships/image" Target="../media/image110.wmf"/></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8.xml"/><Relationship Id="rId1" Type="http://schemas.openxmlformats.org/officeDocument/2006/relationships/vmlDrawing" Target="../drawings/vmlDrawing29.vml"/><Relationship Id="rId5" Type="http://schemas.openxmlformats.org/officeDocument/2006/relationships/image" Target="../media/image111.wmf"/><Relationship Id="rId4" Type="http://schemas.openxmlformats.org/officeDocument/2006/relationships/oleObject" Target="../embeddings/oleObject90.bin"/></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image" Target="../media/image113.png"/><Relationship Id="rId2" Type="http://schemas.openxmlformats.org/officeDocument/2006/relationships/slideLayout" Target="../slideLayouts/slideLayout12.xml"/><Relationship Id="rId1" Type="http://schemas.openxmlformats.org/officeDocument/2006/relationships/vmlDrawing" Target="../drawings/vmlDrawing30.vml"/><Relationship Id="rId6" Type="http://schemas.openxmlformats.org/officeDocument/2006/relationships/image" Target="../media/image112.png"/><Relationship Id="rId5" Type="http://schemas.openxmlformats.org/officeDocument/2006/relationships/image" Target="../media/image111.wmf"/><Relationship Id="rId4" Type="http://schemas.openxmlformats.org/officeDocument/2006/relationships/oleObject" Target="../embeddings/oleObject91.bin"/></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10.bin"/><Relationship Id="rId3" Type="http://schemas.openxmlformats.org/officeDocument/2006/relationships/notesSlide" Target="../notesSlides/notesSlide5.xml"/><Relationship Id="rId7" Type="http://schemas.openxmlformats.org/officeDocument/2006/relationships/image" Target="../media/image12.wmf"/><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oleObject" Target="../embeddings/oleObject9.bin"/><Relationship Id="rId5" Type="http://schemas.openxmlformats.org/officeDocument/2006/relationships/image" Target="../media/image11.wmf"/><Relationship Id="rId4" Type="http://schemas.openxmlformats.org/officeDocument/2006/relationships/oleObject" Target="../embeddings/oleObject8.bin"/><Relationship Id="rId9" Type="http://schemas.openxmlformats.org/officeDocument/2006/relationships/image" Target="../media/image13.wmf"/></Relationships>
</file>

<file path=ppt/slides/_rels/slide50.xml.rels><?xml version="1.0" encoding="UTF-8" standalone="yes"?>
<Relationships xmlns="http://schemas.openxmlformats.org/package/2006/relationships"><Relationship Id="rId8" Type="http://schemas.openxmlformats.org/officeDocument/2006/relationships/image" Target="../media/image114.png"/><Relationship Id="rId3" Type="http://schemas.openxmlformats.org/officeDocument/2006/relationships/notesSlide" Target="../notesSlides/notesSlide42.xml"/><Relationship Id="rId7" Type="http://schemas.openxmlformats.org/officeDocument/2006/relationships/oleObject" Target="../embeddings/oleObject94.bin"/><Relationship Id="rId2" Type="http://schemas.openxmlformats.org/officeDocument/2006/relationships/slideLayout" Target="../slideLayouts/slideLayout5.xml"/><Relationship Id="rId1" Type="http://schemas.openxmlformats.org/officeDocument/2006/relationships/vmlDrawing" Target="../drawings/vmlDrawing31.vml"/><Relationship Id="rId6" Type="http://schemas.openxmlformats.org/officeDocument/2006/relationships/oleObject" Target="../embeddings/oleObject93.bin"/><Relationship Id="rId5" Type="http://schemas.openxmlformats.org/officeDocument/2006/relationships/image" Target="../media/image103.wmf"/><Relationship Id="rId4" Type="http://schemas.openxmlformats.org/officeDocument/2006/relationships/oleObject" Target="../embeddings/oleObject92.bin"/></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1.xml"/><Relationship Id="rId1" Type="http://schemas.openxmlformats.org/officeDocument/2006/relationships/vmlDrawing" Target="../drawings/vmlDrawing32.vml"/><Relationship Id="rId5" Type="http://schemas.openxmlformats.org/officeDocument/2006/relationships/image" Target="../media/image103.wmf"/><Relationship Id="rId4" Type="http://schemas.openxmlformats.org/officeDocument/2006/relationships/oleObject" Target="../embeddings/oleObject95.bin"/></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96.bin"/><Relationship Id="rId2" Type="http://schemas.openxmlformats.org/officeDocument/2006/relationships/slideLayout" Target="../slideLayouts/slideLayout10.xml"/><Relationship Id="rId1" Type="http://schemas.openxmlformats.org/officeDocument/2006/relationships/vmlDrawing" Target="../drawings/vmlDrawing33.vml"/><Relationship Id="rId4" Type="http://schemas.openxmlformats.org/officeDocument/2006/relationships/image" Target="../media/image115.w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image" Target="../media/image117.wmf"/><Relationship Id="rId3" Type="http://schemas.openxmlformats.org/officeDocument/2006/relationships/notesSlide" Target="../notesSlides/notesSlide45.xml"/><Relationship Id="rId7" Type="http://schemas.openxmlformats.org/officeDocument/2006/relationships/oleObject" Target="../embeddings/oleObject98.bin"/><Relationship Id="rId2" Type="http://schemas.openxmlformats.org/officeDocument/2006/relationships/slideLayout" Target="../slideLayouts/slideLayout10.xml"/><Relationship Id="rId1" Type="http://schemas.openxmlformats.org/officeDocument/2006/relationships/vmlDrawing" Target="../drawings/vmlDrawing34.vml"/><Relationship Id="rId6" Type="http://schemas.openxmlformats.org/officeDocument/2006/relationships/image" Target="../media/image116.wmf"/><Relationship Id="rId5" Type="http://schemas.openxmlformats.org/officeDocument/2006/relationships/oleObject" Target="../embeddings/oleObject97.bin"/><Relationship Id="rId10" Type="http://schemas.openxmlformats.org/officeDocument/2006/relationships/image" Target="../media/image118.wmf"/><Relationship Id="rId4" Type="http://schemas.openxmlformats.org/officeDocument/2006/relationships/image" Target="../media/image119.png"/><Relationship Id="rId9" Type="http://schemas.openxmlformats.org/officeDocument/2006/relationships/oleObject" Target="../embeddings/oleObject99.bin"/></Relationships>
</file>

<file path=ppt/slides/_rels/slide55.xml.rels><?xml version="1.0" encoding="UTF-8" standalone="yes"?>
<Relationships xmlns="http://schemas.openxmlformats.org/package/2006/relationships"><Relationship Id="rId8" Type="http://schemas.openxmlformats.org/officeDocument/2006/relationships/oleObject" Target="../embeddings/oleObject102.bin"/><Relationship Id="rId3" Type="http://schemas.openxmlformats.org/officeDocument/2006/relationships/notesSlide" Target="../notesSlides/notesSlide46.xml"/><Relationship Id="rId7" Type="http://schemas.openxmlformats.org/officeDocument/2006/relationships/image" Target="../media/image121.wmf"/><Relationship Id="rId2" Type="http://schemas.openxmlformats.org/officeDocument/2006/relationships/slideLayout" Target="../slideLayouts/slideLayout8.xml"/><Relationship Id="rId1" Type="http://schemas.openxmlformats.org/officeDocument/2006/relationships/vmlDrawing" Target="../drawings/vmlDrawing35.vml"/><Relationship Id="rId6" Type="http://schemas.openxmlformats.org/officeDocument/2006/relationships/oleObject" Target="../embeddings/oleObject101.bin"/><Relationship Id="rId5" Type="http://schemas.openxmlformats.org/officeDocument/2006/relationships/image" Target="../media/image120.wmf"/><Relationship Id="rId10" Type="http://schemas.openxmlformats.org/officeDocument/2006/relationships/image" Target="../media/image123.png"/><Relationship Id="rId4" Type="http://schemas.openxmlformats.org/officeDocument/2006/relationships/oleObject" Target="../embeddings/oleObject100.bin"/><Relationship Id="rId9" Type="http://schemas.openxmlformats.org/officeDocument/2006/relationships/image" Target="../media/image122.wmf"/></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image" Target="../media/image125.wmf"/><Relationship Id="rId2" Type="http://schemas.openxmlformats.org/officeDocument/2006/relationships/slideLayout" Target="../slideLayouts/slideLayout8.xml"/><Relationship Id="rId1" Type="http://schemas.openxmlformats.org/officeDocument/2006/relationships/vmlDrawing" Target="../drawings/vmlDrawing36.vml"/><Relationship Id="rId6" Type="http://schemas.openxmlformats.org/officeDocument/2006/relationships/oleObject" Target="../embeddings/oleObject104.bin"/><Relationship Id="rId5" Type="http://schemas.openxmlformats.org/officeDocument/2006/relationships/image" Target="../media/image124.wmf"/><Relationship Id="rId4" Type="http://schemas.openxmlformats.org/officeDocument/2006/relationships/oleObject" Target="../embeddings/oleObject103.bin"/></Relationships>
</file>

<file path=ppt/slides/_rels/slide57.xml.rels><?xml version="1.0" encoding="UTF-8" standalone="yes"?>
<Relationships xmlns="http://schemas.openxmlformats.org/package/2006/relationships"><Relationship Id="rId3" Type="http://schemas.openxmlformats.org/officeDocument/2006/relationships/image" Target="../media/image126.png"/><Relationship Id="rId2" Type="http://schemas.openxmlformats.org/officeDocument/2006/relationships/notesSlide" Target="../notesSlides/notesSlide48.xml"/><Relationship Id="rId1" Type="http://schemas.openxmlformats.org/officeDocument/2006/relationships/slideLayout" Target="../slideLayouts/slideLayout13.xml"/><Relationship Id="rId4" Type="http://schemas.openxmlformats.org/officeDocument/2006/relationships/image" Target="../media/image127.png"/></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8.xml"/><Relationship Id="rId1" Type="http://schemas.openxmlformats.org/officeDocument/2006/relationships/vmlDrawing" Target="../drawings/vmlDrawing37.vml"/><Relationship Id="rId6" Type="http://schemas.openxmlformats.org/officeDocument/2006/relationships/image" Target="../media/image129.png"/><Relationship Id="rId5" Type="http://schemas.openxmlformats.org/officeDocument/2006/relationships/image" Target="../media/image128.wmf"/><Relationship Id="rId4" Type="http://schemas.openxmlformats.org/officeDocument/2006/relationships/oleObject" Target="../embeddings/oleObject105.bin"/></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106.bin"/><Relationship Id="rId2" Type="http://schemas.openxmlformats.org/officeDocument/2006/relationships/slideLayout" Target="../slideLayouts/slideLayout2.xml"/><Relationship Id="rId1" Type="http://schemas.openxmlformats.org/officeDocument/2006/relationships/vmlDrawing" Target="../drawings/vmlDrawing38.vml"/><Relationship Id="rId4" Type="http://schemas.openxmlformats.org/officeDocument/2006/relationships/image" Target="../media/image130.w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vmlDrawing" Target="../drawings/vmlDrawing3.vml"/><Relationship Id="rId6" Type="http://schemas.openxmlformats.org/officeDocument/2006/relationships/image" Target="../media/image15.png"/><Relationship Id="rId5" Type="http://schemas.openxmlformats.org/officeDocument/2006/relationships/image" Target="../media/image14.wmf"/><Relationship Id="rId4" Type="http://schemas.openxmlformats.org/officeDocument/2006/relationships/oleObject" Target="../embeddings/oleObject11.bin"/></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oleObject" Target="../embeddings/oleObject109.bin"/><Relationship Id="rId13" Type="http://schemas.openxmlformats.org/officeDocument/2006/relationships/image" Target="../media/image136.wmf"/><Relationship Id="rId3" Type="http://schemas.openxmlformats.org/officeDocument/2006/relationships/notesSlide" Target="../notesSlides/notesSlide52.xml"/><Relationship Id="rId7" Type="http://schemas.openxmlformats.org/officeDocument/2006/relationships/image" Target="../media/image133.wmf"/><Relationship Id="rId12" Type="http://schemas.openxmlformats.org/officeDocument/2006/relationships/oleObject" Target="../embeddings/oleObject111.bin"/><Relationship Id="rId2" Type="http://schemas.openxmlformats.org/officeDocument/2006/relationships/slideLayout" Target="../slideLayouts/slideLayout12.xml"/><Relationship Id="rId1" Type="http://schemas.openxmlformats.org/officeDocument/2006/relationships/vmlDrawing" Target="../drawings/vmlDrawing39.vml"/><Relationship Id="rId6" Type="http://schemas.openxmlformats.org/officeDocument/2006/relationships/oleObject" Target="../embeddings/oleObject108.bin"/><Relationship Id="rId11" Type="http://schemas.openxmlformats.org/officeDocument/2006/relationships/image" Target="../media/image135.wmf"/><Relationship Id="rId5" Type="http://schemas.openxmlformats.org/officeDocument/2006/relationships/image" Target="../media/image132.wmf"/><Relationship Id="rId10" Type="http://schemas.openxmlformats.org/officeDocument/2006/relationships/oleObject" Target="../embeddings/oleObject110.bin"/><Relationship Id="rId4" Type="http://schemas.openxmlformats.org/officeDocument/2006/relationships/oleObject" Target="../embeddings/oleObject107.bin"/><Relationship Id="rId9" Type="http://schemas.openxmlformats.org/officeDocument/2006/relationships/image" Target="../media/image134.wmf"/></Relationships>
</file>

<file path=ppt/slides/_rels/slide63.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138.png"/><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8" Type="http://schemas.openxmlformats.org/officeDocument/2006/relationships/oleObject" Target="../embeddings/oleObject114.bin"/><Relationship Id="rId3" Type="http://schemas.openxmlformats.org/officeDocument/2006/relationships/notesSlide" Target="../notesSlides/notesSlide55.xml"/><Relationship Id="rId7" Type="http://schemas.openxmlformats.org/officeDocument/2006/relationships/image" Target="../media/image140.wmf"/><Relationship Id="rId2" Type="http://schemas.openxmlformats.org/officeDocument/2006/relationships/slideLayout" Target="../slideLayouts/slideLayout10.xml"/><Relationship Id="rId1" Type="http://schemas.openxmlformats.org/officeDocument/2006/relationships/vmlDrawing" Target="../drawings/vmlDrawing40.vml"/><Relationship Id="rId6" Type="http://schemas.openxmlformats.org/officeDocument/2006/relationships/oleObject" Target="../embeddings/oleObject113.bin"/><Relationship Id="rId5" Type="http://schemas.openxmlformats.org/officeDocument/2006/relationships/image" Target="../media/image139.wmf"/><Relationship Id="rId4" Type="http://schemas.openxmlformats.org/officeDocument/2006/relationships/oleObject" Target="../embeddings/oleObject112.bin"/><Relationship Id="rId9" Type="http://schemas.openxmlformats.org/officeDocument/2006/relationships/image" Target="../media/image141.wmf"/></Relationships>
</file>

<file path=ppt/slides/_rels/slide66.xml.rels><?xml version="1.0" encoding="UTF-8" standalone="yes"?>
<Relationships xmlns="http://schemas.openxmlformats.org/package/2006/relationships"><Relationship Id="rId3" Type="http://schemas.openxmlformats.org/officeDocument/2006/relationships/image" Target="../media/image142.png"/><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143.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9.xml"/><Relationship Id="rId1" Type="http://schemas.openxmlformats.org/officeDocument/2006/relationships/vmlDrawing" Target="../drawings/vmlDrawing41.vml"/><Relationship Id="rId6" Type="http://schemas.openxmlformats.org/officeDocument/2006/relationships/image" Target="../media/image145.png"/><Relationship Id="rId5" Type="http://schemas.openxmlformats.org/officeDocument/2006/relationships/image" Target="../media/image144.wmf"/><Relationship Id="rId4" Type="http://schemas.openxmlformats.org/officeDocument/2006/relationships/oleObject" Target="../embeddings/oleObject115.bin"/></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oleObject" Target="../embeddings/oleObject14.bin"/><Relationship Id="rId13" Type="http://schemas.openxmlformats.org/officeDocument/2006/relationships/image" Target="../media/image21.wmf"/><Relationship Id="rId18" Type="http://schemas.openxmlformats.org/officeDocument/2006/relationships/oleObject" Target="../embeddings/oleObject19.bin"/><Relationship Id="rId3" Type="http://schemas.openxmlformats.org/officeDocument/2006/relationships/notesSlide" Target="../notesSlides/notesSlide8.xml"/><Relationship Id="rId21" Type="http://schemas.openxmlformats.org/officeDocument/2006/relationships/image" Target="../media/image25.wmf"/><Relationship Id="rId7" Type="http://schemas.openxmlformats.org/officeDocument/2006/relationships/image" Target="../media/image18.wmf"/><Relationship Id="rId12" Type="http://schemas.openxmlformats.org/officeDocument/2006/relationships/oleObject" Target="../embeddings/oleObject16.bin"/><Relationship Id="rId17" Type="http://schemas.openxmlformats.org/officeDocument/2006/relationships/image" Target="../media/image23.wmf"/><Relationship Id="rId2" Type="http://schemas.openxmlformats.org/officeDocument/2006/relationships/slideLayout" Target="../slideLayouts/slideLayout6.xml"/><Relationship Id="rId16" Type="http://schemas.openxmlformats.org/officeDocument/2006/relationships/oleObject" Target="../embeddings/oleObject18.bin"/><Relationship Id="rId20" Type="http://schemas.openxmlformats.org/officeDocument/2006/relationships/oleObject" Target="../embeddings/oleObject20.bin"/><Relationship Id="rId1" Type="http://schemas.openxmlformats.org/officeDocument/2006/relationships/vmlDrawing" Target="../drawings/vmlDrawing4.vml"/><Relationship Id="rId6" Type="http://schemas.openxmlformats.org/officeDocument/2006/relationships/oleObject" Target="../embeddings/oleObject13.bin"/><Relationship Id="rId11" Type="http://schemas.openxmlformats.org/officeDocument/2006/relationships/image" Target="../media/image20.wmf"/><Relationship Id="rId5" Type="http://schemas.openxmlformats.org/officeDocument/2006/relationships/image" Target="../media/image17.wmf"/><Relationship Id="rId15" Type="http://schemas.openxmlformats.org/officeDocument/2006/relationships/image" Target="../media/image22.wmf"/><Relationship Id="rId23" Type="http://schemas.openxmlformats.org/officeDocument/2006/relationships/image" Target="../media/image26.wmf"/><Relationship Id="rId10" Type="http://schemas.openxmlformats.org/officeDocument/2006/relationships/oleObject" Target="../embeddings/oleObject15.bin"/><Relationship Id="rId19" Type="http://schemas.openxmlformats.org/officeDocument/2006/relationships/image" Target="../media/image24.wmf"/><Relationship Id="rId4" Type="http://schemas.openxmlformats.org/officeDocument/2006/relationships/oleObject" Target="../embeddings/oleObject12.bin"/><Relationship Id="rId9" Type="http://schemas.openxmlformats.org/officeDocument/2006/relationships/image" Target="../media/image19.wmf"/><Relationship Id="rId14" Type="http://schemas.openxmlformats.org/officeDocument/2006/relationships/oleObject" Target="../embeddings/oleObject17.bin"/><Relationship Id="rId22" Type="http://schemas.openxmlformats.org/officeDocument/2006/relationships/oleObject" Target="../embeddings/oleObject21.bin"/></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Title 1"/>
          <p:cNvSpPr txBox="1">
            <a:spLocks noGrp="1"/>
          </p:cNvSpPr>
          <p:nvPr>
            <p:ph type="title"/>
          </p:nvPr>
        </p:nvSpPr>
        <p:spPr>
          <a:xfrm>
            <a:off x="457200" y="193965"/>
            <a:ext cx="8249478" cy="1107948"/>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Business Analytics: Methods, Models, and Decisions</a:t>
            </a:r>
            <a:endParaRPr sz="3600" b="1" i="0" u="none" strike="noStrike" cap="none" dirty="0">
              <a:solidFill>
                <a:srgbClr val="007FA3"/>
              </a:solidFill>
              <a:latin typeface="+mj-lt"/>
              <a:ea typeface="Arial"/>
              <a:cs typeface="Arial"/>
              <a:sym typeface="Arial"/>
            </a:endParaRPr>
          </a:p>
        </p:txBody>
      </p:sp>
      <p:sp>
        <p:nvSpPr>
          <p:cNvPr id="213" name="Text Placeholder 2"/>
          <p:cNvSpPr txBox="1">
            <a:spLocks noGrp="1"/>
          </p:cNvSpPr>
          <p:nvPr>
            <p:ph type="body" idx="1"/>
          </p:nvPr>
        </p:nvSpPr>
        <p:spPr>
          <a:xfrm>
            <a:off x="457200" y="1366920"/>
            <a:ext cx="1905000" cy="38568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smtClean="0">
                <a:solidFill>
                  <a:srgbClr val="007FA3"/>
                </a:solidFill>
                <a:latin typeface="+mn-lt"/>
                <a:ea typeface="Arial"/>
                <a:cs typeface="Arial"/>
                <a:sym typeface="Arial"/>
              </a:rPr>
              <a:t>Third Edition</a:t>
            </a:r>
            <a:endParaRPr sz="2000" b="0" i="0" u="none" strike="noStrike" cap="none" dirty="0">
              <a:solidFill>
                <a:srgbClr val="007FA3"/>
              </a:solidFill>
              <a:latin typeface="+mn-lt"/>
              <a:ea typeface="Arial"/>
              <a:cs typeface="Arial"/>
              <a:sym typeface="Arial"/>
            </a:endParaRPr>
          </a:p>
        </p:txBody>
      </p:sp>
      <p:sp>
        <p:nvSpPr>
          <p:cNvPr id="214" name="Text Placeholder 3"/>
          <p:cNvSpPr txBox="1">
            <a:spLocks noGrp="1"/>
          </p:cNvSpPr>
          <p:nvPr>
            <p:ph type="body" idx="2"/>
          </p:nvPr>
        </p:nvSpPr>
        <p:spPr>
          <a:xfrm>
            <a:off x="4876800" y="2438400"/>
            <a:ext cx="3657600" cy="762000"/>
          </a:xfrm>
          <a:prstGeom prst="rect">
            <a:avLst/>
          </a:prstGeom>
          <a:noFill/>
          <a:ln>
            <a:noFill/>
          </a:ln>
        </p:spPr>
        <p:txBody>
          <a:bodyPr spcFirstLastPara="1" wrap="square" lIns="0" tIns="0" rIns="0" bIns="0" anchor="b" anchorCtr="0">
            <a:noAutofit/>
          </a:bodyPr>
          <a:lstStyle/>
          <a:p>
            <a:pPr marL="0" marR="0" lvl="0" indent="0" algn="ctr" rtl="0">
              <a:spcBef>
                <a:spcPts val="0"/>
              </a:spcBef>
              <a:spcAft>
                <a:spcPts val="0"/>
              </a:spcAft>
              <a:buClr>
                <a:srgbClr val="007FA3"/>
              </a:buClr>
              <a:buSzPts val="4000"/>
              <a:buFont typeface="Arial"/>
              <a:buNone/>
            </a:pPr>
            <a:r>
              <a:rPr lang="en-US" sz="4000" b="1" i="0" u="none" strike="noStrike" cap="none" dirty="0">
                <a:solidFill>
                  <a:schemeClr val="dk1"/>
                </a:solidFill>
                <a:latin typeface="+mn-lt"/>
                <a:ea typeface="Arial"/>
                <a:cs typeface="Arial"/>
                <a:sym typeface="Arial"/>
              </a:rPr>
              <a:t>Chapter </a:t>
            </a:r>
            <a:r>
              <a:rPr lang="en-US" sz="4000" b="1" dirty="0">
                <a:latin typeface="+mn-lt"/>
              </a:rPr>
              <a:t>8</a:t>
            </a:r>
            <a:endParaRPr sz="4000" b="0" i="0" u="none" strike="noStrike" cap="none" dirty="0">
              <a:solidFill>
                <a:schemeClr val="dk1"/>
              </a:solidFill>
              <a:latin typeface="+mn-lt"/>
              <a:ea typeface="Arial"/>
              <a:cs typeface="Arial"/>
              <a:sym typeface="Arial"/>
            </a:endParaRPr>
          </a:p>
        </p:txBody>
      </p:sp>
      <p:sp>
        <p:nvSpPr>
          <p:cNvPr id="217" name="Text Placeholder 6"/>
          <p:cNvSpPr txBox="1">
            <a:spLocks noGrp="1"/>
          </p:cNvSpPr>
          <p:nvPr>
            <p:ph type="body" idx="2"/>
          </p:nvPr>
        </p:nvSpPr>
        <p:spPr>
          <a:xfrm>
            <a:off x="5172075" y="3533776"/>
            <a:ext cx="3617198" cy="1704146"/>
          </a:xfrm>
          <a:prstGeom prst="rect">
            <a:avLst/>
          </a:prstGeom>
          <a:noFill/>
          <a:ln>
            <a:noFill/>
          </a:ln>
        </p:spPr>
        <p:txBody>
          <a:bodyPr spcFirstLastPara="1" wrap="square" lIns="0" tIns="0" rIns="0" bIns="0" anchor="b" anchorCtr="0">
            <a:noAutofit/>
          </a:bodyPr>
          <a:lstStyle/>
          <a:p>
            <a:pPr marL="0" lvl="0" indent="0" algn="ctr">
              <a:buSzPts val="3600"/>
            </a:pPr>
            <a:r>
              <a:rPr lang="en-US" sz="3600" dirty="0">
                <a:latin typeface="+mn-lt"/>
              </a:rPr>
              <a:t>Trendlines and Regression Analysis</a:t>
            </a:r>
          </a:p>
        </p:txBody>
      </p:sp>
      <p:pic>
        <p:nvPicPr>
          <p:cNvPr id="8" name="Picture 5" descr="Front Cover: Business Analytics: Methods, Models, and Decisions Third Edition by Evans."/>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568325" y="1905000"/>
            <a:ext cx="3470275" cy="41148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FFFFFF"/>
                </a:solidFill>
              </a14:hiddenFill>
            </a:ext>
          </a:extLst>
        </p:spPr>
      </p:pic>
      <p:sp>
        <p:nvSpPr>
          <p:cNvPr id="215" name="Text Placeholder 4"/>
          <p:cNvSpPr txBox="1">
            <a:spLocks noGrp="1"/>
          </p:cNvSpPr>
          <p:nvPr>
            <p:ph type="body" idx="3"/>
          </p:nvPr>
        </p:nvSpPr>
        <p:spPr>
          <a:xfrm>
            <a:off x="1709529" y="6448760"/>
            <a:ext cx="5962442" cy="260432"/>
          </a:xfrm>
          <a:prstGeom prst="rect">
            <a:avLst/>
          </a:prstGeom>
          <a:noFill/>
          <a:ln>
            <a:noFill/>
          </a:ln>
        </p:spPr>
        <p:txBody>
          <a:bodyPr spcFirstLastPara="1" wrap="square" lIns="0" tIns="0" rIns="0" bIns="0" anchor="t" anchorCtr="0">
            <a:noAutofit/>
          </a:bodyPr>
          <a:lstStyle/>
          <a:p>
            <a:pPr marL="0" lvl="0" indent="0" algn="ctr">
              <a:buClr>
                <a:srgbClr val="000000"/>
              </a:buClr>
              <a:buSzPts val="1200"/>
            </a:pPr>
            <a:r>
              <a:rPr lang="en-US" sz="1200" dirty="0" smtClean="0">
                <a:solidFill>
                  <a:srgbClr val="000000"/>
                </a:solidFill>
                <a:latin typeface="Verdana" panose="020B0604030504040204" pitchFamily="34" charset="0"/>
                <a:ea typeface="Verdana" panose="020B0604030504040204" pitchFamily="34" charset="0"/>
                <a:cs typeface="Verdana" panose="020B0604030504040204" pitchFamily="34" charset="0"/>
                <a:sym typeface="Verdana"/>
              </a:rPr>
              <a:t>Copyright </a:t>
            </a:r>
            <a:r>
              <a:rPr lang="en-US" sz="1200" dirty="0">
                <a:solidFill>
                  <a:srgbClr val="000000"/>
                </a:solidFill>
                <a:latin typeface="Verdana" panose="020B0604030504040204" pitchFamily="34" charset="0"/>
                <a:ea typeface="Verdana" panose="020B0604030504040204" pitchFamily="34" charset="0"/>
                <a:cs typeface="Verdana" panose="020B0604030504040204" pitchFamily="34" charset="0"/>
                <a:sym typeface="Verdana"/>
              </a:rPr>
              <a:t>© </a:t>
            </a:r>
            <a:r>
              <a:rPr lang="en-US" sz="1200" dirty="0" smtClean="0">
                <a:solidFill>
                  <a:srgbClr val="000000"/>
                </a:solidFill>
                <a:latin typeface="Verdana" panose="020B0604030504040204" pitchFamily="34" charset="0"/>
                <a:ea typeface="Verdana" panose="020B0604030504040204" pitchFamily="34" charset="0"/>
                <a:cs typeface="Verdana" panose="020B0604030504040204" pitchFamily="34" charset="0"/>
                <a:sym typeface="Verdana"/>
              </a:rPr>
              <a:t>2020, 2016</a:t>
            </a:r>
            <a:r>
              <a:rPr lang="en-US" sz="1200" dirty="0">
                <a:solidFill>
                  <a:srgbClr val="000000"/>
                </a:solidFill>
                <a:latin typeface="Verdana" panose="020B0604030504040204" pitchFamily="34" charset="0"/>
                <a:ea typeface="Verdana" panose="020B0604030504040204" pitchFamily="34" charset="0"/>
                <a:cs typeface="Verdana" panose="020B0604030504040204" pitchFamily="34" charset="0"/>
                <a:sym typeface="Verdana"/>
              </a:rPr>
              <a:t>, 2013 Pearson Education, Inc. All Rights </a:t>
            </a:r>
            <a:r>
              <a:rPr lang="en-US" sz="1200" dirty="0" smtClean="0">
                <a:solidFill>
                  <a:srgbClr val="000000"/>
                </a:solidFill>
                <a:latin typeface="Verdana" panose="020B0604030504040204" pitchFamily="34" charset="0"/>
                <a:ea typeface="Verdana" panose="020B0604030504040204" pitchFamily="34" charset="0"/>
                <a:cs typeface="Verdana" panose="020B0604030504040204" pitchFamily="34" charset="0"/>
                <a:sym typeface="Verdana"/>
              </a:rPr>
              <a:t>Reserved</a:t>
            </a:r>
            <a:endParaRPr lang="en-US" sz="1200" dirty="0">
              <a:solidFill>
                <a:srgbClr val="000000"/>
              </a:solidFill>
              <a:latin typeface="Verdana" panose="020B0604030504040204" pitchFamily="34" charset="0"/>
              <a:ea typeface="Verdana" panose="020B0604030504040204" pitchFamily="34" charset="0"/>
              <a:cs typeface="Verdana" panose="020B0604030504040204" pitchFamily="34" charset="0"/>
              <a:sym typeface="Verdana"/>
            </a:endParaRPr>
          </a:p>
        </p:txBody>
      </p:sp>
    </p:spTree>
    <p:extLst>
      <p:ext uri="{BB962C8B-B14F-4D97-AF65-F5344CB8AC3E}">
        <p14:creationId xmlns:p14="http://schemas.microsoft.com/office/powerpoint/2010/main" val="20840221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Caution About Polynomials</a:t>
            </a:r>
            <a:endParaRPr sz="3600" b="1" i="0" u="none" strike="noStrike" cap="none" dirty="0">
              <a:solidFill>
                <a:srgbClr val="007FA3"/>
              </a:solidFill>
              <a:latin typeface="+mj-lt"/>
              <a:ea typeface="Arial"/>
              <a:cs typeface="Arial"/>
              <a:sym typeface="Arial"/>
            </a:endParaRPr>
          </a:p>
        </p:txBody>
      </p:sp>
      <p:sp>
        <p:nvSpPr>
          <p:cNvPr id="323" name="Content Placeholder 2"/>
          <p:cNvSpPr txBox="1">
            <a:spLocks noGrp="1"/>
          </p:cNvSpPr>
          <p:nvPr>
            <p:ph type="body" idx="1"/>
          </p:nvPr>
        </p:nvSpPr>
        <p:spPr>
          <a:xfrm>
            <a:off x="457200" y="1600201"/>
            <a:ext cx="983974" cy="655982"/>
          </a:xfrm>
          <a:prstGeom prst="rect">
            <a:avLst/>
          </a:prstGeom>
          <a:noFill/>
          <a:ln>
            <a:noFill/>
          </a:ln>
        </p:spPr>
        <p:txBody>
          <a:bodyPr spcFirstLastPara="1" wrap="square" lIns="91425" tIns="91425" rIns="91425" bIns="91425" anchor="t" anchorCtr="0">
            <a:noAutofit/>
          </a:bodyPr>
          <a:lstStyle/>
          <a:p>
            <a:pPr marL="255588" marR="0" lvl="0" indent="-255588" algn="l" rtl="0">
              <a:spcAft>
                <a:spcPts val="0"/>
              </a:spcAft>
              <a:buClr>
                <a:srgbClr val="007FA3"/>
              </a:buClr>
              <a:buSzPct val="100000"/>
              <a:buFont typeface="Arial"/>
              <a:buChar char="•"/>
            </a:pPr>
            <a:r>
              <a:rPr lang="en-US" sz="2400" b="0" i="0" u="none" strike="noStrike" cap="none" dirty="0">
                <a:solidFill>
                  <a:srgbClr val="000000"/>
                </a:solidFill>
                <a:latin typeface="+mn-lt"/>
                <a:ea typeface="Arial"/>
                <a:cs typeface="Arial"/>
                <a:sym typeface="Arial"/>
              </a:rPr>
              <a:t>The</a:t>
            </a:r>
            <a:endParaRPr sz="2400" b="0" i="0" u="none" strike="noStrike" cap="none" dirty="0">
              <a:solidFill>
                <a:srgbClr val="000000"/>
              </a:solidFill>
              <a:latin typeface="+mn-lt"/>
              <a:ea typeface="Arial"/>
              <a:cs typeface="Arial"/>
              <a:sym typeface="Arial"/>
            </a:endParaRPr>
          </a:p>
        </p:txBody>
      </p:sp>
      <p:graphicFrame>
        <p:nvGraphicFramePr>
          <p:cNvPr id="8" name="Object 7" descr="R squared"/>
          <p:cNvGraphicFramePr>
            <a:graphicFrameLocks noChangeAspect="1"/>
          </p:cNvGraphicFramePr>
          <p:nvPr>
            <p:extLst>
              <p:ext uri="{D42A27DB-BD31-4B8C-83A1-F6EECF244321}">
                <p14:modId xmlns:p14="http://schemas.microsoft.com/office/powerpoint/2010/main" val="2442338951"/>
              </p:ext>
            </p:extLst>
          </p:nvPr>
        </p:nvGraphicFramePr>
        <p:xfrm>
          <a:off x="1502590" y="1856436"/>
          <a:ext cx="398145" cy="366713"/>
        </p:xfrm>
        <a:graphic>
          <a:graphicData uri="http://schemas.openxmlformats.org/presentationml/2006/ole">
            <mc:AlternateContent xmlns:mc="http://schemas.openxmlformats.org/markup-compatibility/2006">
              <mc:Choice xmlns:v="urn:schemas-microsoft-com:vml" Requires="v">
                <p:oleObj spid="_x0000_s6284" name="Equation" r:id="rId4" imgW="330120" imgH="304560" progId="Equation.DSMT4">
                  <p:embed/>
                </p:oleObj>
              </mc:Choice>
              <mc:Fallback>
                <p:oleObj name="Equation" r:id="rId4" imgW="330120" imgH="304560" progId="Equation.DSMT4">
                  <p:embed/>
                  <p:pic>
                    <p:nvPicPr>
                      <p:cNvPr id="30" name="Object 29"/>
                      <p:cNvPicPr/>
                      <p:nvPr/>
                    </p:nvPicPr>
                    <p:blipFill>
                      <a:blip r:embed="rId5"/>
                      <a:stretch>
                        <a:fillRect/>
                      </a:stretch>
                    </p:blipFill>
                    <p:spPr>
                      <a:xfrm>
                        <a:off x="1502590" y="1856436"/>
                        <a:ext cx="398145" cy="366713"/>
                      </a:xfrm>
                      <a:prstGeom prst="rect">
                        <a:avLst/>
                      </a:prstGeom>
                    </p:spPr>
                  </p:pic>
                </p:oleObj>
              </mc:Fallback>
            </mc:AlternateContent>
          </a:graphicData>
        </a:graphic>
      </p:graphicFrame>
      <p:sp>
        <p:nvSpPr>
          <p:cNvPr id="325" name="Content Placeholder 3"/>
          <p:cNvSpPr txBox="1">
            <a:spLocks noGrp="1"/>
          </p:cNvSpPr>
          <p:nvPr>
            <p:ph type="body" idx="2"/>
          </p:nvPr>
        </p:nvSpPr>
        <p:spPr>
          <a:xfrm>
            <a:off x="1982028" y="1872556"/>
            <a:ext cx="6704771" cy="36374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sz="2400" b="0" i="0" u="none" strike="noStrike" cap="none" dirty="0">
                <a:solidFill>
                  <a:schemeClr val="dk1"/>
                </a:solidFill>
                <a:latin typeface="+mn-lt"/>
                <a:sym typeface="Arial"/>
              </a:rPr>
              <a:t>value will continue to increase as the </a:t>
            </a:r>
            <a:r>
              <a:rPr lang="en-US" sz="2400" b="0" i="0" u="none" strike="noStrike" cap="none" dirty="0" smtClean="0">
                <a:solidFill>
                  <a:schemeClr val="dk1"/>
                </a:solidFill>
                <a:latin typeface="+mn-lt"/>
                <a:sym typeface="Arial"/>
              </a:rPr>
              <a:t>order of the</a:t>
            </a:r>
            <a:endParaRPr sz="2400" dirty="0">
              <a:latin typeface="+mn-lt"/>
            </a:endParaRPr>
          </a:p>
        </p:txBody>
      </p:sp>
      <p:sp>
        <p:nvSpPr>
          <p:cNvPr id="326" name="Content Placeholder 4"/>
          <p:cNvSpPr txBox="1">
            <a:spLocks noGrp="1"/>
          </p:cNvSpPr>
          <p:nvPr>
            <p:ph type="body" idx="3"/>
          </p:nvPr>
        </p:nvSpPr>
        <p:spPr>
          <a:xfrm>
            <a:off x="840961" y="2335695"/>
            <a:ext cx="7696200" cy="75537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sz="2400" b="0" i="0" u="none" strike="noStrike" cap="none" dirty="0" smtClean="0">
                <a:solidFill>
                  <a:schemeClr val="dk1"/>
                </a:solidFill>
                <a:latin typeface="+mn-lt"/>
                <a:sym typeface="Arial"/>
              </a:rPr>
              <a:t>polynomial </a:t>
            </a:r>
            <a:r>
              <a:rPr lang="en-US" sz="2400" b="0" i="0" u="none" strike="noStrike" cap="none" dirty="0">
                <a:solidFill>
                  <a:schemeClr val="dk1"/>
                </a:solidFill>
                <a:latin typeface="+mn-lt"/>
                <a:sym typeface="Arial"/>
              </a:rPr>
              <a:t>increases; that is, a </a:t>
            </a:r>
            <a:r>
              <a:rPr lang="en-US" sz="2400" b="0" i="0" u="none" strike="noStrike" cap="none" dirty="0" smtClean="0">
                <a:solidFill>
                  <a:schemeClr val="dk1"/>
                </a:solidFill>
                <a:latin typeface="+mn-lt"/>
                <a:sym typeface="Arial"/>
              </a:rPr>
              <a:t>4th </a:t>
            </a:r>
            <a:r>
              <a:rPr lang="en-US" sz="2400" b="0" i="0" u="none" strike="noStrike" cap="none" dirty="0">
                <a:solidFill>
                  <a:schemeClr val="dk1"/>
                </a:solidFill>
                <a:latin typeface="+mn-lt"/>
                <a:sym typeface="Arial"/>
              </a:rPr>
              <a:t>order </a:t>
            </a:r>
            <a:r>
              <a:rPr lang="en-US" sz="2400" b="0" i="0" u="none" strike="noStrike" cap="none" dirty="0" smtClean="0">
                <a:solidFill>
                  <a:schemeClr val="dk1"/>
                </a:solidFill>
                <a:latin typeface="+mn-lt"/>
                <a:sym typeface="Arial"/>
              </a:rPr>
              <a:t>polynomial </a:t>
            </a:r>
            <a:r>
              <a:rPr lang="en-US" sz="2400" b="0" i="0" u="none" strike="noStrike" cap="none" dirty="0">
                <a:solidFill>
                  <a:schemeClr val="dk1"/>
                </a:solidFill>
                <a:latin typeface="+mn-lt"/>
                <a:sym typeface="Arial"/>
              </a:rPr>
              <a:t>will provide a better fit than a 3rd order, and so on.</a:t>
            </a:r>
            <a:endParaRPr sz="2400" dirty="0">
              <a:latin typeface="+mn-lt"/>
            </a:endParaRPr>
          </a:p>
        </p:txBody>
      </p:sp>
      <p:sp>
        <p:nvSpPr>
          <p:cNvPr id="327" name="Content Placeholder 5"/>
          <p:cNvSpPr txBox="1">
            <a:spLocks noGrp="1"/>
          </p:cNvSpPr>
          <p:nvPr>
            <p:ph type="body" idx="4"/>
          </p:nvPr>
        </p:nvSpPr>
        <p:spPr>
          <a:xfrm>
            <a:off x="457200" y="3279226"/>
            <a:ext cx="8229600" cy="2501900"/>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400" b="0" i="0" u="none" strike="noStrike" cap="none" dirty="0">
                <a:solidFill>
                  <a:schemeClr val="dk1"/>
                </a:solidFill>
                <a:latin typeface="+mn-lt"/>
                <a:ea typeface="Arial"/>
                <a:cs typeface="Arial"/>
                <a:sym typeface="Arial"/>
              </a:rPr>
              <a:t>Higher order polynomials will generally not be very smooth and will be difficult to interpret visually.</a:t>
            </a:r>
            <a:endParaRPr sz="2400" b="0" i="0" u="none" strike="noStrike" cap="none" dirty="0">
              <a:solidFill>
                <a:schemeClr val="dk1"/>
              </a:solidFill>
              <a:latin typeface="+mn-lt"/>
              <a:ea typeface="Arial"/>
              <a:cs typeface="Arial"/>
              <a:sym typeface="Arial"/>
            </a:endParaRPr>
          </a:p>
          <a:p>
            <a:pPr marL="742950" marR="0" lvl="1" indent="-285750" algn="l" rtl="0">
              <a:spcBef>
                <a:spcPts val="600"/>
              </a:spcBef>
              <a:spcAft>
                <a:spcPts val="0"/>
              </a:spcAft>
              <a:buClr>
                <a:srgbClr val="007FA3"/>
              </a:buClr>
              <a:buSzPct val="100000"/>
              <a:buFont typeface="Arial"/>
              <a:buChar char="–"/>
            </a:pPr>
            <a:r>
              <a:rPr lang="en-US" sz="2400" b="0" i="0" u="none" strike="noStrike" cap="none" dirty="0">
                <a:solidFill>
                  <a:schemeClr val="dk1"/>
                </a:solidFill>
                <a:latin typeface="+mn-lt"/>
                <a:ea typeface="Arial"/>
                <a:cs typeface="Arial"/>
                <a:sym typeface="Arial"/>
              </a:rPr>
              <a:t>Thus, we don’t recommend going beyond a third-order polynomial when fitting data.</a:t>
            </a:r>
            <a:endParaRPr sz="2400" b="0" i="0" u="none" strike="noStrike" cap="none" dirty="0">
              <a:solidFill>
                <a:schemeClr val="dk1"/>
              </a:solidFill>
              <a:latin typeface="+mn-lt"/>
              <a:ea typeface="Arial"/>
              <a:cs typeface="Arial"/>
              <a:sym typeface="Arial"/>
            </a:endParaRPr>
          </a:p>
          <a:p>
            <a:pPr marL="256032" marR="0" lvl="0" indent="-256032" algn="l" rtl="0">
              <a:spcAft>
                <a:spcPts val="0"/>
              </a:spcAft>
              <a:buClr>
                <a:srgbClr val="007FA3"/>
              </a:buClr>
              <a:buSzPct val="100000"/>
              <a:buFont typeface="Arial"/>
              <a:buChar char="•"/>
            </a:pPr>
            <a:r>
              <a:rPr lang="en-US" sz="2400" b="0" i="0" u="none" strike="noStrike" cap="none" dirty="0">
                <a:solidFill>
                  <a:schemeClr val="dk1"/>
                </a:solidFill>
                <a:latin typeface="+mn-lt"/>
                <a:ea typeface="Arial"/>
                <a:cs typeface="Arial"/>
                <a:sym typeface="Arial"/>
              </a:rPr>
              <a:t>Use your eye to make a good judgment!</a:t>
            </a:r>
            <a:endParaRPr sz="24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Regression Analysis</a:t>
            </a:r>
            <a:endParaRPr sz="3600" b="1" i="0" u="none" strike="noStrike" cap="none" dirty="0">
              <a:solidFill>
                <a:srgbClr val="007FA3"/>
              </a:solidFill>
              <a:latin typeface="+mj-lt"/>
              <a:ea typeface="Arial"/>
              <a:cs typeface="Arial"/>
              <a:sym typeface="Arial"/>
            </a:endParaRPr>
          </a:p>
        </p:txBody>
      </p:sp>
      <p:sp>
        <p:nvSpPr>
          <p:cNvPr id="333" name="Content Placeholder 2"/>
          <p:cNvSpPr txBox="1">
            <a:spLocks noGrp="1"/>
          </p:cNvSpPr>
          <p:nvPr>
            <p:ph type="body" idx="1"/>
          </p:nvPr>
        </p:nvSpPr>
        <p:spPr>
          <a:xfrm>
            <a:off x="457200" y="1600200"/>
            <a:ext cx="8229600" cy="466145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600" b="1" i="0" u="none" strike="noStrike" cap="none" dirty="0">
                <a:solidFill>
                  <a:srgbClr val="000000"/>
                </a:solidFill>
                <a:latin typeface="+mn-lt"/>
                <a:sym typeface="Arial"/>
              </a:rPr>
              <a:t>Regression analysis </a:t>
            </a:r>
            <a:r>
              <a:rPr lang="en-US" sz="2600" b="0" i="0" u="none" strike="noStrike" cap="none" dirty="0">
                <a:solidFill>
                  <a:srgbClr val="000000"/>
                </a:solidFill>
                <a:latin typeface="+mn-lt"/>
                <a:sym typeface="Arial"/>
              </a:rPr>
              <a:t>is a tool for building mathematical and statistical models that characterize relationships between a dependent (ratio) variable and one or more independent, or explanatory variables (ratio or categorical), all of which are numerical.</a:t>
            </a:r>
            <a:endParaRPr sz="2600" dirty="0">
              <a:latin typeface="+mn-lt"/>
            </a:endParaRPr>
          </a:p>
          <a:p>
            <a:pPr marL="255650" marR="0" lvl="0" indent="-255650" algn="l" rtl="0">
              <a:spcAft>
                <a:spcPts val="0"/>
              </a:spcAft>
              <a:buClr>
                <a:srgbClr val="007FA3"/>
              </a:buClr>
              <a:buSzPct val="100000"/>
              <a:buFont typeface="Arial"/>
              <a:buChar char="•"/>
            </a:pPr>
            <a:r>
              <a:rPr lang="en-US" sz="2600" b="1" i="0" u="none" strike="noStrike" cap="none" dirty="0">
                <a:solidFill>
                  <a:srgbClr val="000000"/>
                </a:solidFill>
                <a:latin typeface="+mn-lt"/>
                <a:sym typeface="Arial"/>
              </a:rPr>
              <a:t>Simple linear regression</a:t>
            </a:r>
            <a:r>
              <a:rPr lang="en-US" sz="2600" b="0" i="0" u="none" strike="noStrike" cap="none" dirty="0">
                <a:solidFill>
                  <a:srgbClr val="000000"/>
                </a:solidFill>
                <a:latin typeface="+mn-lt"/>
                <a:sym typeface="Arial"/>
              </a:rPr>
              <a:t> involves a single independent variable.</a:t>
            </a:r>
            <a:endParaRPr sz="2600" dirty="0">
              <a:latin typeface="+mn-lt"/>
            </a:endParaRPr>
          </a:p>
          <a:p>
            <a:pPr marL="255650" marR="0" lvl="0" indent="-255650" algn="l" rtl="0">
              <a:spcAft>
                <a:spcPts val="0"/>
              </a:spcAft>
              <a:buClr>
                <a:srgbClr val="007FA3"/>
              </a:buClr>
              <a:buSzPct val="100000"/>
              <a:buFont typeface="Arial"/>
              <a:buChar char="•"/>
            </a:pPr>
            <a:r>
              <a:rPr lang="en-US" sz="2600" b="1" i="0" u="none" strike="noStrike" cap="none" dirty="0">
                <a:solidFill>
                  <a:srgbClr val="000000"/>
                </a:solidFill>
                <a:latin typeface="+mn-lt"/>
                <a:sym typeface="Arial"/>
              </a:rPr>
              <a:t>Multiple regression </a:t>
            </a:r>
            <a:r>
              <a:rPr lang="en-US" sz="2600" b="0" i="0" u="none" strike="noStrike" cap="none" dirty="0">
                <a:solidFill>
                  <a:srgbClr val="000000"/>
                </a:solidFill>
                <a:latin typeface="+mn-lt"/>
                <a:sym typeface="Arial"/>
              </a:rPr>
              <a:t>involves two or more independent variables.</a:t>
            </a:r>
            <a:endParaRPr sz="2600" b="0" i="0" u="none" strike="noStrike" cap="none" dirty="0">
              <a:solidFill>
                <a:srgbClr val="000000"/>
              </a:solidFill>
              <a:latin typeface="+mn-lt"/>
              <a:sym typeface="Aria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Simple Linear Regression</a:t>
            </a:r>
            <a:endParaRPr sz="3600" b="1" i="0" u="none" strike="noStrike" cap="none" dirty="0">
              <a:solidFill>
                <a:srgbClr val="007FA3"/>
              </a:solidFill>
              <a:latin typeface="+mj-lt"/>
              <a:ea typeface="Arial"/>
              <a:cs typeface="Arial"/>
              <a:sym typeface="Arial"/>
            </a:endParaRPr>
          </a:p>
        </p:txBody>
      </p:sp>
      <p:sp>
        <p:nvSpPr>
          <p:cNvPr id="339" name="Content Placeholder 2"/>
          <p:cNvSpPr txBox="1">
            <a:spLocks noGrp="1"/>
          </p:cNvSpPr>
          <p:nvPr>
            <p:ph type="body" idx="1"/>
          </p:nvPr>
        </p:nvSpPr>
        <p:spPr>
          <a:xfrm>
            <a:off x="457200" y="1600200"/>
            <a:ext cx="8293100" cy="3062347"/>
          </a:xfrm>
          <a:prstGeom prst="rect">
            <a:avLst/>
          </a:prstGeom>
          <a:noFill/>
          <a:ln>
            <a:noFill/>
          </a:ln>
        </p:spPr>
        <p:txBody>
          <a:bodyPr spcFirstLastPara="1" wrap="square" lIns="91425" tIns="91425" rIns="91425" bIns="91425" anchor="t" anchorCtr="0">
            <a:noAutofit/>
          </a:bodyPr>
          <a:lstStyle/>
          <a:p>
            <a:pPr marL="255650" lvl="0" indent="-255650">
              <a:buSzPct val="100000"/>
            </a:pPr>
            <a:r>
              <a:rPr lang="en-US" sz="2400" dirty="0">
                <a:solidFill>
                  <a:srgbClr val="000000"/>
                </a:solidFill>
                <a:latin typeface="+mn-lt"/>
              </a:rPr>
              <a:t>Finds a linear relationship between:</a:t>
            </a:r>
          </a:p>
          <a:p>
            <a:pPr marL="740664" lvl="1" indent="-283464">
              <a:buSzPct val="100000"/>
            </a:pPr>
            <a:r>
              <a:rPr lang="en-US" sz="2400" dirty="0">
                <a:solidFill>
                  <a:srgbClr val="000000"/>
                </a:solidFill>
                <a:latin typeface="+mn-lt"/>
              </a:rPr>
              <a:t>one independent variable </a:t>
            </a:r>
            <a:r>
              <a:rPr lang="en-US" sz="2400" i="1" dirty="0">
                <a:solidFill>
                  <a:srgbClr val="000000"/>
                </a:solidFill>
                <a:latin typeface="+mn-lt"/>
              </a:rPr>
              <a:t>X</a:t>
            </a:r>
            <a:r>
              <a:rPr lang="en-US" sz="2400" dirty="0">
                <a:solidFill>
                  <a:srgbClr val="000000"/>
                </a:solidFill>
                <a:latin typeface="+mn-lt"/>
              </a:rPr>
              <a:t> and</a:t>
            </a:r>
          </a:p>
          <a:p>
            <a:pPr marL="740664" lvl="1" indent="-283464">
              <a:buSzPct val="100000"/>
            </a:pPr>
            <a:r>
              <a:rPr lang="en-US" sz="2400" dirty="0">
                <a:solidFill>
                  <a:srgbClr val="000000"/>
                </a:solidFill>
                <a:latin typeface="+mn-lt"/>
              </a:rPr>
              <a:t>one dependent variable </a:t>
            </a:r>
            <a:r>
              <a:rPr lang="en-US" sz="2400" i="1" dirty="0">
                <a:solidFill>
                  <a:srgbClr val="000000"/>
                </a:solidFill>
                <a:latin typeface="+mn-lt"/>
              </a:rPr>
              <a:t>Y</a:t>
            </a:r>
          </a:p>
          <a:p>
            <a:pPr marL="255650" lvl="0" indent="-255650">
              <a:buSzPct val="100000"/>
            </a:pPr>
            <a:r>
              <a:rPr lang="en-US" sz="2400" dirty="0">
                <a:solidFill>
                  <a:srgbClr val="000000"/>
                </a:solidFill>
                <a:latin typeface="+mn-lt"/>
              </a:rPr>
              <a:t>First prepare a scatter chart to verify the data has a linear trend.</a:t>
            </a:r>
          </a:p>
          <a:p>
            <a:pPr marL="255650" lvl="0" indent="-255650">
              <a:buSzPct val="100000"/>
            </a:pPr>
            <a:r>
              <a:rPr lang="en-US" sz="2400" dirty="0">
                <a:solidFill>
                  <a:srgbClr val="000000"/>
                </a:solidFill>
                <a:latin typeface="+mn-lt"/>
              </a:rPr>
              <a:t>Use alternative approaches if the data is not linear</a:t>
            </a:r>
            <a:r>
              <a:rPr lang="en-US" sz="2400" dirty="0" smtClean="0">
                <a:solidFill>
                  <a:srgbClr val="000000"/>
                </a:solidFill>
                <a:latin typeface="+mn-lt"/>
              </a:rPr>
              <a:t>.</a:t>
            </a:r>
            <a:endParaRPr lang="en-US" sz="2400" dirty="0">
              <a:solidFill>
                <a:srgbClr val="000000"/>
              </a:solidFill>
              <a:latin typeface="+mn-lt"/>
            </a:endParaRPr>
          </a:p>
        </p:txBody>
      </p:sp>
      <p:pic>
        <p:nvPicPr>
          <p:cNvPr id="2" name="Picture 1" descr="Three scatterplots, a, linear, b, nonlinear, and c, no relationship. Scatterplot, a. The data points are sparsely populated in a linear manner. A regression line falls along the data points. Scatterplot, b. The data points are sparsely populated in a concave down increasing manner in the first quadrant. A concave down increasing curve passes along the data points. Scatterplot, c. The data points are sparsely populated in the first quadrant."/>
          <p:cNvPicPr>
            <a:picLocks noChangeAspect="1"/>
          </p:cNvPicPr>
          <p:nvPr/>
        </p:nvPicPr>
        <p:blipFill>
          <a:blip r:embed="rId3"/>
          <a:stretch>
            <a:fillRect/>
          </a:stretch>
        </p:blipFill>
        <p:spPr>
          <a:xfrm>
            <a:off x="1726793" y="4762970"/>
            <a:ext cx="5753914" cy="1506497"/>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latin typeface="+mj-lt"/>
              </a:rPr>
              <a:t>Example 8.3: Home Market Value Data</a:t>
            </a:r>
          </a:p>
        </p:txBody>
      </p:sp>
      <p:sp>
        <p:nvSpPr>
          <p:cNvPr id="6" name="Content Placeholder 5"/>
          <p:cNvSpPr>
            <a:spLocks noGrp="1"/>
          </p:cNvSpPr>
          <p:nvPr>
            <p:ph type="body" idx="1"/>
          </p:nvPr>
        </p:nvSpPr>
        <p:spPr>
          <a:xfrm>
            <a:off x="457200" y="1600200"/>
            <a:ext cx="2981739" cy="1142999"/>
          </a:xfrm>
        </p:spPr>
        <p:txBody>
          <a:bodyPr/>
          <a:lstStyle/>
          <a:p>
            <a:pPr marL="0" lvl="0" indent="0">
              <a:spcBef>
                <a:spcPts val="0"/>
              </a:spcBef>
              <a:buSzPts val="2400"/>
              <a:buNone/>
            </a:pPr>
            <a:r>
              <a:rPr lang="en-US" sz="2400" dirty="0">
                <a:solidFill>
                  <a:srgbClr val="000000"/>
                </a:solidFill>
                <a:latin typeface="+mn-lt"/>
              </a:rPr>
              <a:t>Size of a house is typically related to its market value.</a:t>
            </a:r>
          </a:p>
        </p:txBody>
      </p:sp>
      <p:sp>
        <p:nvSpPr>
          <p:cNvPr id="7" name="Content Placeholder 6"/>
          <p:cNvSpPr>
            <a:spLocks noGrp="1"/>
          </p:cNvSpPr>
          <p:nvPr>
            <p:ph type="body" idx="2"/>
          </p:nvPr>
        </p:nvSpPr>
        <p:spPr>
          <a:xfrm>
            <a:off x="457200" y="2952265"/>
            <a:ext cx="2981739" cy="397222"/>
          </a:xfrm>
        </p:spPr>
        <p:txBody>
          <a:bodyPr/>
          <a:lstStyle/>
          <a:p>
            <a:pPr marL="0" lvl="0" indent="0">
              <a:spcBef>
                <a:spcPts val="0"/>
              </a:spcBef>
              <a:buSzPts val="2400"/>
              <a:buNone/>
            </a:pPr>
            <a:r>
              <a:rPr lang="en-US" sz="2400" i="1" dirty="0">
                <a:solidFill>
                  <a:srgbClr val="000000"/>
                </a:solidFill>
                <a:latin typeface="+mn-lt"/>
              </a:rPr>
              <a:t>X</a:t>
            </a:r>
            <a:r>
              <a:rPr lang="en-US" sz="2400" dirty="0">
                <a:solidFill>
                  <a:srgbClr val="000000"/>
                </a:solidFill>
                <a:latin typeface="+mn-lt"/>
              </a:rPr>
              <a:t> = square footage</a:t>
            </a:r>
            <a:endParaRPr lang="en-US" sz="2400" dirty="0">
              <a:latin typeface="+mn-lt"/>
            </a:endParaRPr>
          </a:p>
        </p:txBody>
      </p:sp>
      <p:sp>
        <p:nvSpPr>
          <p:cNvPr id="8" name="Content Placeholder 7"/>
          <p:cNvSpPr>
            <a:spLocks noGrp="1"/>
          </p:cNvSpPr>
          <p:nvPr>
            <p:ph type="body" idx="3"/>
          </p:nvPr>
        </p:nvSpPr>
        <p:spPr>
          <a:xfrm>
            <a:off x="457200" y="3449224"/>
            <a:ext cx="2981739" cy="417099"/>
          </a:xfrm>
        </p:spPr>
        <p:txBody>
          <a:bodyPr/>
          <a:lstStyle/>
          <a:p>
            <a:pPr marL="0" lvl="0" indent="0">
              <a:spcBef>
                <a:spcPts val="0"/>
              </a:spcBef>
              <a:buSzPts val="2400"/>
              <a:buNone/>
            </a:pPr>
            <a:r>
              <a:rPr lang="en-US" sz="2400" i="1" dirty="0">
                <a:solidFill>
                  <a:srgbClr val="000000"/>
                </a:solidFill>
                <a:latin typeface="+mn-lt"/>
              </a:rPr>
              <a:t>Y</a:t>
            </a:r>
            <a:r>
              <a:rPr lang="en-US" sz="2400" dirty="0">
                <a:solidFill>
                  <a:srgbClr val="000000"/>
                </a:solidFill>
                <a:latin typeface="+mn-lt"/>
              </a:rPr>
              <a:t> = market value </a:t>
            </a:r>
            <a:r>
              <a:rPr lang="en-US" sz="2400" dirty="0" smtClean="0">
                <a:solidFill>
                  <a:srgbClr val="000000"/>
                </a:solidFill>
                <a:latin typeface="+mn-lt"/>
              </a:rPr>
              <a:t>($)</a:t>
            </a:r>
            <a:endParaRPr lang="en-US" sz="2400" dirty="0">
              <a:latin typeface="+mn-lt"/>
            </a:endParaRPr>
          </a:p>
        </p:txBody>
      </p:sp>
      <p:sp>
        <p:nvSpPr>
          <p:cNvPr id="9" name="Content Placeholder 8"/>
          <p:cNvSpPr>
            <a:spLocks noGrp="1"/>
          </p:cNvSpPr>
          <p:nvPr>
            <p:ph type="body" idx="4"/>
          </p:nvPr>
        </p:nvSpPr>
        <p:spPr>
          <a:xfrm>
            <a:off x="457200" y="3966060"/>
            <a:ext cx="2981739" cy="1629670"/>
          </a:xfrm>
        </p:spPr>
        <p:txBody>
          <a:bodyPr/>
          <a:lstStyle/>
          <a:p>
            <a:pPr marL="0" lvl="0" indent="0">
              <a:spcBef>
                <a:spcPts val="1200"/>
              </a:spcBef>
              <a:buSzPts val="2400"/>
              <a:buNone/>
            </a:pPr>
            <a:r>
              <a:rPr lang="en-US" sz="2400" dirty="0">
                <a:solidFill>
                  <a:srgbClr val="000000"/>
                </a:solidFill>
                <a:latin typeface="+mn-lt"/>
              </a:rPr>
              <a:t>The scatter chart of the full data set (42 homes) indicates a linear trend.</a:t>
            </a:r>
          </a:p>
        </p:txBody>
      </p:sp>
      <p:pic>
        <p:nvPicPr>
          <p:cNvPr id="14" name="Picture 13" descr="An Excel sheet displays a table titled, home market value. The table has 7 rows and 3 columns. The columns have the following headings from left to right. House Age, Square Feet, Market Value. The row entries are as follows. Row 1. 33, 1,812, $90,000.00. Row 2. 32, 1,914, $104,400.00. Row 3. 32, 1,842, $93,300.00. Row 4. 33, 1,812, $91,000.00. Row 5. 32, 1,836, $101,900.00. Row 6. 33, 2,028, $108,500.00. Row 7. 32, 1,73, $87,600.00."/>
          <p:cNvPicPr>
            <a:picLocks noChangeAspect="1"/>
          </p:cNvPicPr>
          <p:nvPr/>
        </p:nvPicPr>
        <p:blipFill>
          <a:blip r:embed="rId2"/>
          <a:stretch>
            <a:fillRect/>
          </a:stretch>
        </p:blipFill>
        <p:spPr>
          <a:xfrm>
            <a:off x="5098246" y="1604706"/>
            <a:ext cx="2962913" cy="2109399"/>
          </a:xfrm>
          <a:prstGeom prst="rect">
            <a:avLst/>
          </a:prstGeom>
        </p:spPr>
      </p:pic>
      <p:pic>
        <p:nvPicPr>
          <p:cNvPr id="16" name="Picture 15" descr="A scatterplot plots money in dollars versus square feet. The horizontal axis ranges from 1,400 to 2,600 in increments of 200. The vertical axis ranges from $60,000.00 to $130,000.00 in increments of $10,000.00. The data points are densely populated between square feet 1,450 and 1,850 for $75,000 to $101,000. The data points are sparsely populated between square feet 1,950 and 2,400 for $105,000 and $$116,000. All values are estimated."/>
          <p:cNvPicPr>
            <a:picLocks noChangeAspect="1"/>
          </p:cNvPicPr>
          <p:nvPr/>
        </p:nvPicPr>
        <p:blipFill>
          <a:blip r:embed="rId3"/>
          <a:stretch>
            <a:fillRect/>
          </a:stretch>
        </p:blipFill>
        <p:spPr>
          <a:xfrm>
            <a:off x="4695874" y="3866323"/>
            <a:ext cx="3767655" cy="2292295"/>
          </a:xfrm>
          <a:prstGeom prst="rect">
            <a:avLst/>
          </a:prstGeom>
        </p:spPr>
      </p:pic>
    </p:spTree>
    <p:extLst>
      <p:ext uri="{BB962C8B-B14F-4D97-AF65-F5344CB8AC3E}">
        <p14:creationId xmlns:p14="http://schemas.microsoft.com/office/powerpoint/2010/main" val="1128345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Finding the Best-Fitting Regression Line</a:t>
            </a:r>
          </a:p>
        </p:txBody>
      </p:sp>
      <p:sp>
        <p:nvSpPr>
          <p:cNvPr id="3" name="Content Placeholder 2"/>
          <p:cNvSpPr>
            <a:spLocks noGrp="1"/>
          </p:cNvSpPr>
          <p:nvPr>
            <p:ph type="body" idx="1"/>
          </p:nvPr>
        </p:nvSpPr>
        <p:spPr>
          <a:xfrm>
            <a:off x="457200" y="1600201"/>
            <a:ext cx="2156791" cy="596347"/>
          </a:xfrm>
        </p:spPr>
        <p:txBody>
          <a:bodyPr/>
          <a:lstStyle/>
          <a:p>
            <a:pPr marL="255600" lvl="0" indent="-255600">
              <a:buSzPct val="100000"/>
            </a:pPr>
            <a:r>
              <a:rPr lang="en-US" sz="2400" dirty="0">
                <a:solidFill>
                  <a:srgbClr val="000000"/>
                </a:solidFill>
                <a:latin typeface="+mn-lt"/>
              </a:rPr>
              <a:t>Market value</a:t>
            </a:r>
          </a:p>
        </p:txBody>
      </p:sp>
      <p:graphicFrame>
        <p:nvGraphicFramePr>
          <p:cNvPr id="10" name="Object 9" descr="= a + b times square feet"/>
          <p:cNvGraphicFramePr>
            <a:graphicFrameLocks noChangeAspect="1"/>
          </p:cNvGraphicFramePr>
          <p:nvPr>
            <p:extLst>
              <p:ext uri="{D42A27DB-BD31-4B8C-83A1-F6EECF244321}">
                <p14:modId xmlns:p14="http://schemas.microsoft.com/office/powerpoint/2010/main" val="1430132991"/>
              </p:ext>
            </p:extLst>
          </p:nvPr>
        </p:nvGraphicFramePr>
        <p:xfrm>
          <a:off x="2685251" y="1826154"/>
          <a:ext cx="2641600" cy="342900"/>
        </p:xfrm>
        <a:graphic>
          <a:graphicData uri="http://schemas.openxmlformats.org/presentationml/2006/ole">
            <mc:AlternateContent xmlns:mc="http://schemas.openxmlformats.org/markup-compatibility/2006">
              <mc:Choice xmlns:v="urn:schemas-microsoft-com:vml" Requires="v">
                <p:oleObj spid="_x0000_s7304" name="Equation" r:id="rId3" imgW="2641320" imgH="342720" progId="Equation.DSMT4">
                  <p:embed/>
                </p:oleObj>
              </mc:Choice>
              <mc:Fallback>
                <p:oleObj name="Equation" r:id="rId3" imgW="2641320" imgH="342720" progId="Equation.DSMT4">
                  <p:embed/>
                  <p:pic>
                    <p:nvPicPr>
                      <p:cNvPr id="0" name=""/>
                      <p:cNvPicPr/>
                      <p:nvPr/>
                    </p:nvPicPr>
                    <p:blipFill>
                      <a:blip r:embed="rId4"/>
                      <a:stretch>
                        <a:fillRect/>
                      </a:stretch>
                    </p:blipFill>
                    <p:spPr>
                      <a:xfrm>
                        <a:off x="2685251" y="1826154"/>
                        <a:ext cx="2641600" cy="342900"/>
                      </a:xfrm>
                      <a:prstGeom prst="rect">
                        <a:avLst/>
                      </a:prstGeom>
                    </p:spPr>
                  </p:pic>
                </p:oleObj>
              </mc:Fallback>
            </mc:AlternateContent>
          </a:graphicData>
        </a:graphic>
      </p:graphicFrame>
      <p:sp>
        <p:nvSpPr>
          <p:cNvPr id="4" name="Content Placeholder 3"/>
          <p:cNvSpPr>
            <a:spLocks noGrp="1"/>
          </p:cNvSpPr>
          <p:nvPr>
            <p:ph type="body" idx="2"/>
          </p:nvPr>
        </p:nvSpPr>
        <p:spPr>
          <a:xfrm>
            <a:off x="457200" y="2272748"/>
            <a:ext cx="5357191" cy="573106"/>
          </a:xfrm>
        </p:spPr>
        <p:txBody>
          <a:bodyPr/>
          <a:lstStyle/>
          <a:p>
            <a:pPr marL="255600" lvl="0" indent="-255600">
              <a:buSzPct val="100000"/>
            </a:pPr>
            <a:r>
              <a:rPr lang="en-US" sz="2400" dirty="0">
                <a:latin typeface="+mn-lt"/>
              </a:rPr>
              <a:t>Two possible lines are shown below.</a:t>
            </a:r>
          </a:p>
        </p:txBody>
      </p:sp>
      <p:pic>
        <p:nvPicPr>
          <p:cNvPr id="9" name="Picture 8" descr="A scatterplot plots money in dollars versus square feet. The horizontal axis ranges from 1,400 to 2,600 in increments of 200. The vertical axis ranges from $60,000 to $130,000 in increments of $10,000. The plots are densely populated between square feet 1,450 and 1,850 for $75,000 to $101,000. The data points are sparsely populated between square feet 1,950 and 2,400 for $105,000 and $116,000. Two regression lines, a and b, are drawn. Line, a, rises from (1,450, $100,000) and ends at (2,350, $107,000). Line, b, rises from (1,450, $85,000) and ends at (2,350, $115,000). All values are estimated."/>
          <p:cNvPicPr>
            <a:picLocks noChangeAspect="1"/>
          </p:cNvPicPr>
          <p:nvPr/>
        </p:nvPicPr>
        <p:blipFill>
          <a:blip r:embed="rId5"/>
          <a:stretch>
            <a:fillRect/>
          </a:stretch>
        </p:blipFill>
        <p:spPr>
          <a:xfrm>
            <a:off x="2555519" y="2959487"/>
            <a:ext cx="3258872" cy="1984143"/>
          </a:xfrm>
          <a:prstGeom prst="rect">
            <a:avLst/>
          </a:prstGeom>
        </p:spPr>
      </p:pic>
      <p:sp>
        <p:nvSpPr>
          <p:cNvPr id="5" name="Content Placeholder 4"/>
          <p:cNvSpPr>
            <a:spLocks noGrp="1"/>
          </p:cNvSpPr>
          <p:nvPr>
            <p:ph type="body" idx="3"/>
          </p:nvPr>
        </p:nvSpPr>
        <p:spPr>
          <a:xfrm>
            <a:off x="457200" y="5057263"/>
            <a:ext cx="8229600" cy="1144754"/>
          </a:xfrm>
        </p:spPr>
        <p:txBody>
          <a:bodyPr/>
          <a:lstStyle/>
          <a:p>
            <a:pPr marL="255600" lvl="0" indent="-255600">
              <a:buSzPct val="100000"/>
            </a:pPr>
            <a:r>
              <a:rPr lang="en-US" sz="2400" dirty="0">
                <a:latin typeface="+mn-lt"/>
              </a:rPr>
              <a:t>Line A is clearly a better fit to the data.</a:t>
            </a:r>
          </a:p>
          <a:p>
            <a:pPr marL="255600" lvl="0" indent="-255600">
              <a:buSzPct val="100000"/>
            </a:pPr>
            <a:r>
              <a:rPr lang="en-US" sz="2400" dirty="0">
                <a:latin typeface="+mn-lt"/>
              </a:rPr>
              <a:t>We want to determine the best regression line.</a:t>
            </a:r>
          </a:p>
        </p:txBody>
      </p:sp>
    </p:spTree>
    <p:extLst>
      <p:ext uri="{BB962C8B-B14F-4D97-AF65-F5344CB8AC3E}">
        <p14:creationId xmlns:p14="http://schemas.microsoft.com/office/powerpoint/2010/main" val="3068762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latin typeface="+mj-lt"/>
              </a:rPr>
              <a:t>Example 8.4: Using Excel to Find the Best Regression Line</a:t>
            </a:r>
          </a:p>
        </p:txBody>
      </p:sp>
      <p:sp>
        <p:nvSpPr>
          <p:cNvPr id="9" name="Content Placeholder 8"/>
          <p:cNvSpPr>
            <a:spLocks noGrp="1"/>
          </p:cNvSpPr>
          <p:nvPr>
            <p:ph type="body" idx="1"/>
          </p:nvPr>
        </p:nvSpPr>
        <p:spPr>
          <a:xfrm>
            <a:off x="457200" y="1600201"/>
            <a:ext cx="1891830" cy="562533"/>
          </a:xfrm>
        </p:spPr>
        <p:txBody>
          <a:bodyPr/>
          <a:lstStyle/>
          <a:p>
            <a:pPr marL="255650" lvl="0" indent="-255650">
              <a:buSzPct val="100000"/>
            </a:pPr>
            <a:r>
              <a:rPr lang="en-US" sz="2000" dirty="0">
                <a:solidFill>
                  <a:srgbClr val="000000"/>
                </a:solidFill>
                <a:latin typeface="+mn-lt"/>
              </a:rPr>
              <a:t>Market value</a:t>
            </a:r>
          </a:p>
        </p:txBody>
      </p:sp>
      <p:graphicFrame>
        <p:nvGraphicFramePr>
          <p:cNvPr id="23" name="Object 22" descr="= 32,673 + $35.036 times square feet"/>
          <p:cNvGraphicFramePr>
            <a:graphicFrameLocks noChangeAspect="1"/>
          </p:cNvGraphicFramePr>
          <p:nvPr>
            <p:extLst>
              <p:ext uri="{D42A27DB-BD31-4B8C-83A1-F6EECF244321}">
                <p14:modId xmlns:p14="http://schemas.microsoft.com/office/powerpoint/2010/main" val="2106773371"/>
              </p:ext>
            </p:extLst>
          </p:nvPr>
        </p:nvGraphicFramePr>
        <p:xfrm>
          <a:off x="2488178" y="1816882"/>
          <a:ext cx="3432149" cy="283388"/>
        </p:xfrm>
        <a:graphic>
          <a:graphicData uri="http://schemas.openxmlformats.org/presentationml/2006/ole">
            <mc:AlternateContent xmlns:mc="http://schemas.openxmlformats.org/markup-compatibility/2006">
              <mc:Choice xmlns:v="urn:schemas-microsoft-com:vml" Requires="v">
                <p:oleObj spid="_x0000_s8460" name="Equation" r:id="rId3" imgW="4152600" imgH="342720" progId="Equation.DSMT4">
                  <p:embed/>
                </p:oleObj>
              </mc:Choice>
              <mc:Fallback>
                <p:oleObj name="Equation" r:id="rId3" imgW="4152600" imgH="342720" progId="Equation.DSMT4">
                  <p:embed/>
                  <p:pic>
                    <p:nvPicPr>
                      <p:cNvPr id="0" name=""/>
                      <p:cNvPicPr/>
                      <p:nvPr/>
                    </p:nvPicPr>
                    <p:blipFill>
                      <a:blip r:embed="rId4"/>
                      <a:stretch>
                        <a:fillRect/>
                      </a:stretch>
                    </p:blipFill>
                    <p:spPr>
                      <a:xfrm>
                        <a:off x="2488178" y="1816882"/>
                        <a:ext cx="3432149" cy="283388"/>
                      </a:xfrm>
                      <a:prstGeom prst="rect">
                        <a:avLst/>
                      </a:prstGeom>
                    </p:spPr>
                  </p:pic>
                </p:oleObj>
              </mc:Fallback>
            </mc:AlternateContent>
          </a:graphicData>
        </a:graphic>
      </p:graphicFrame>
      <p:sp>
        <p:nvSpPr>
          <p:cNvPr id="10" name="Content Placeholder 9"/>
          <p:cNvSpPr>
            <a:spLocks noGrp="1"/>
          </p:cNvSpPr>
          <p:nvPr>
            <p:ph type="body" idx="2"/>
          </p:nvPr>
        </p:nvSpPr>
        <p:spPr>
          <a:xfrm>
            <a:off x="457200" y="2202938"/>
            <a:ext cx="7732643" cy="398027"/>
          </a:xfrm>
        </p:spPr>
        <p:txBody>
          <a:bodyPr/>
          <a:lstStyle/>
          <a:p>
            <a:pPr marL="740664" lvl="1" indent="-283464">
              <a:buSzPts val="2000"/>
            </a:pPr>
            <a:r>
              <a:rPr lang="en-US" sz="2000" dirty="0">
                <a:latin typeface="+mn-lt"/>
              </a:rPr>
              <a:t>The estimated market value of a home with 2,200 square feet</a:t>
            </a:r>
          </a:p>
        </p:txBody>
      </p:sp>
      <p:sp>
        <p:nvSpPr>
          <p:cNvPr id="11" name="Content Placeholder 10"/>
          <p:cNvSpPr>
            <a:spLocks noGrp="1"/>
          </p:cNvSpPr>
          <p:nvPr>
            <p:ph type="body" idx="3"/>
          </p:nvPr>
        </p:nvSpPr>
        <p:spPr>
          <a:xfrm>
            <a:off x="1217544" y="2649598"/>
            <a:ext cx="2713382" cy="348270"/>
          </a:xfrm>
        </p:spPr>
        <p:txBody>
          <a:bodyPr/>
          <a:lstStyle/>
          <a:p>
            <a:pPr marL="0" lvl="1" indent="0">
              <a:spcBef>
                <a:spcPts val="0"/>
              </a:spcBef>
              <a:buSzPts val="2000"/>
              <a:buNone/>
            </a:pPr>
            <a:r>
              <a:rPr lang="en-US" sz="2000" dirty="0">
                <a:latin typeface="+mn-lt"/>
              </a:rPr>
              <a:t>would be: market value</a:t>
            </a:r>
          </a:p>
        </p:txBody>
      </p:sp>
      <p:graphicFrame>
        <p:nvGraphicFramePr>
          <p:cNvPr id="24" name="Object 23" descr="= 32,673 + $35.036 times 2,200 = $109,752"/>
          <p:cNvGraphicFramePr>
            <a:graphicFrameLocks noChangeAspect="1"/>
          </p:cNvGraphicFramePr>
          <p:nvPr>
            <p:extLst>
              <p:ext uri="{D42A27DB-BD31-4B8C-83A1-F6EECF244321}">
                <p14:modId xmlns:p14="http://schemas.microsoft.com/office/powerpoint/2010/main" val="2916492527"/>
              </p:ext>
            </p:extLst>
          </p:nvPr>
        </p:nvGraphicFramePr>
        <p:xfrm>
          <a:off x="4036733" y="2685690"/>
          <a:ext cx="3957637" cy="282575"/>
        </p:xfrm>
        <a:graphic>
          <a:graphicData uri="http://schemas.openxmlformats.org/presentationml/2006/ole">
            <mc:AlternateContent xmlns:mc="http://schemas.openxmlformats.org/markup-compatibility/2006">
              <mc:Choice xmlns:v="urn:schemas-microsoft-com:vml" Requires="v">
                <p:oleObj spid="_x0000_s8461" name="Equation" r:id="rId5" imgW="4787640" imgH="342720" progId="Equation.DSMT4">
                  <p:embed/>
                </p:oleObj>
              </mc:Choice>
              <mc:Fallback>
                <p:oleObj name="Equation" r:id="rId5" imgW="4787640" imgH="342720" progId="Equation.DSMT4">
                  <p:embed/>
                  <p:pic>
                    <p:nvPicPr>
                      <p:cNvPr id="23" name="Object 22"/>
                      <p:cNvPicPr/>
                      <p:nvPr/>
                    </p:nvPicPr>
                    <p:blipFill>
                      <a:blip r:embed="rId6"/>
                      <a:stretch>
                        <a:fillRect/>
                      </a:stretch>
                    </p:blipFill>
                    <p:spPr>
                      <a:xfrm>
                        <a:off x="4036733" y="2685690"/>
                        <a:ext cx="3957637" cy="282575"/>
                      </a:xfrm>
                      <a:prstGeom prst="rect">
                        <a:avLst/>
                      </a:prstGeom>
                    </p:spPr>
                  </p:pic>
                </p:oleObj>
              </mc:Fallback>
            </mc:AlternateContent>
          </a:graphicData>
        </a:graphic>
      </p:graphicFrame>
      <p:pic>
        <p:nvPicPr>
          <p:cNvPr id="26" name="Picture 25" descr="A scatterplot plots money in dollars versus square feet. The horizontal axis ranges from 1,400 to 2,600 in increments of 200. The vertical axis ranges from $60,000 to $130,000 in increments of $10,000. The plots are densely populated between square feet 1,450 and 1,850 for $75,000 to $101,000. The data points are sparsely populated between square feet 1,950 and 2,400 for $105,000 and $116,000. A regression line rises from (1,450, $84,000) and ends at (2,350, $115,000). All values are estimated."/>
          <p:cNvPicPr>
            <a:picLocks noChangeAspect="1"/>
          </p:cNvPicPr>
          <p:nvPr/>
        </p:nvPicPr>
        <p:blipFill>
          <a:blip r:embed="rId7"/>
          <a:stretch>
            <a:fillRect/>
          </a:stretch>
        </p:blipFill>
        <p:spPr>
          <a:xfrm>
            <a:off x="477078" y="3093194"/>
            <a:ext cx="4716496" cy="2893080"/>
          </a:xfrm>
          <a:prstGeom prst="rect">
            <a:avLst/>
          </a:prstGeom>
        </p:spPr>
      </p:pic>
      <p:sp>
        <p:nvSpPr>
          <p:cNvPr id="12" name="Content Placeholder 11"/>
          <p:cNvSpPr>
            <a:spLocks noGrp="1"/>
          </p:cNvSpPr>
          <p:nvPr>
            <p:ph type="body" idx="4"/>
          </p:nvPr>
        </p:nvSpPr>
        <p:spPr>
          <a:xfrm>
            <a:off x="5526157" y="3212281"/>
            <a:ext cx="3160644" cy="2313875"/>
          </a:xfrm>
        </p:spPr>
        <p:txBody>
          <a:bodyPr/>
          <a:lstStyle/>
          <a:p>
            <a:pPr marL="0" lvl="0" indent="0">
              <a:spcBef>
                <a:spcPts val="0"/>
              </a:spcBef>
              <a:buSzPts val="2100"/>
              <a:buNone/>
            </a:pPr>
            <a:r>
              <a:rPr lang="en-US" sz="2000" dirty="0">
                <a:latin typeface="+mn-lt"/>
              </a:rPr>
              <a:t>The regression model explains variation in market value due to size of the home.</a:t>
            </a:r>
          </a:p>
          <a:p>
            <a:pPr marL="0" lvl="0" indent="0">
              <a:spcBef>
                <a:spcPts val="600"/>
              </a:spcBef>
              <a:buSzPts val="2100"/>
              <a:buNone/>
            </a:pPr>
            <a:r>
              <a:rPr lang="en-US" sz="2000" dirty="0">
                <a:latin typeface="+mn-lt"/>
              </a:rPr>
              <a:t>It provides better estimates of market value than simply using the average.</a:t>
            </a:r>
          </a:p>
        </p:txBody>
      </p:sp>
    </p:spTree>
    <p:extLst>
      <p:ext uri="{BB962C8B-B14F-4D97-AF65-F5344CB8AC3E}">
        <p14:creationId xmlns:p14="http://schemas.microsoft.com/office/powerpoint/2010/main" val="1524528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Least-Squares Regression</a:t>
            </a:r>
            <a:endParaRPr sz="3600" b="1" i="0" u="none" strike="noStrike" cap="none" dirty="0">
              <a:solidFill>
                <a:srgbClr val="007FA3"/>
              </a:solidFill>
              <a:latin typeface="+mj-lt"/>
              <a:ea typeface="Arial"/>
              <a:cs typeface="Arial"/>
              <a:sym typeface="Arial"/>
            </a:endParaRPr>
          </a:p>
        </p:txBody>
      </p:sp>
      <p:sp>
        <p:nvSpPr>
          <p:cNvPr id="377" name="Content Placeholder 2"/>
          <p:cNvSpPr txBox="1">
            <a:spLocks noGrp="1"/>
          </p:cNvSpPr>
          <p:nvPr>
            <p:ph type="body" idx="1"/>
          </p:nvPr>
        </p:nvSpPr>
        <p:spPr>
          <a:xfrm>
            <a:off x="457200" y="1600200"/>
            <a:ext cx="4651513" cy="576470"/>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Simple linear regression model:</a:t>
            </a:r>
            <a:endParaRPr sz="2400" b="0" i="0" u="none" strike="noStrike" cap="none" dirty="0">
              <a:solidFill>
                <a:schemeClr val="dk1"/>
              </a:solidFill>
              <a:latin typeface="+mn-lt"/>
              <a:ea typeface="Arial"/>
              <a:cs typeface="Arial"/>
              <a:sym typeface="Arial"/>
            </a:endParaRPr>
          </a:p>
        </p:txBody>
      </p:sp>
      <p:graphicFrame>
        <p:nvGraphicFramePr>
          <p:cNvPr id="2" name="Object 1" descr="y = beta sub 0 + beta sub 1 x + epsilon. This equation is labeled, 8.1"/>
          <p:cNvGraphicFramePr>
            <a:graphicFrameLocks noChangeAspect="1"/>
          </p:cNvGraphicFramePr>
          <p:nvPr>
            <p:extLst>
              <p:ext uri="{D42A27DB-BD31-4B8C-83A1-F6EECF244321}">
                <p14:modId xmlns:p14="http://schemas.microsoft.com/office/powerpoint/2010/main" val="3839040963"/>
              </p:ext>
            </p:extLst>
          </p:nvPr>
        </p:nvGraphicFramePr>
        <p:xfrm>
          <a:off x="2194373" y="2248318"/>
          <a:ext cx="4254500" cy="431800"/>
        </p:xfrm>
        <a:graphic>
          <a:graphicData uri="http://schemas.openxmlformats.org/presentationml/2006/ole">
            <mc:AlternateContent xmlns:mc="http://schemas.openxmlformats.org/markup-compatibility/2006">
              <mc:Choice xmlns:v="urn:schemas-microsoft-com:vml" Requires="v">
                <p:oleObj spid="_x0000_s10146" name="Equation" r:id="rId4" imgW="4254480" imgH="431640" progId="Equation.DSMT4">
                  <p:embed/>
                </p:oleObj>
              </mc:Choice>
              <mc:Fallback>
                <p:oleObj name="Equation" r:id="rId4" imgW="4254480" imgH="431640" progId="Equation.DSMT4">
                  <p:embed/>
                  <p:pic>
                    <p:nvPicPr>
                      <p:cNvPr id="0" name=""/>
                      <p:cNvPicPr/>
                      <p:nvPr/>
                    </p:nvPicPr>
                    <p:blipFill>
                      <a:blip r:embed="rId5"/>
                      <a:stretch>
                        <a:fillRect/>
                      </a:stretch>
                    </p:blipFill>
                    <p:spPr>
                      <a:xfrm>
                        <a:off x="2194373" y="2248318"/>
                        <a:ext cx="4254500" cy="431800"/>
                      </a:xfrm>
                      <a:prstGeom prst="rect">
                        <a:avLst/>
                      </a:prstGeom>
                    </p:spPr>
                  </p:pic>
                </p:oleObj>
              </mc:Fallback>
            </mc:AlternateContent>
          </a:graphicData>
        </a:graphic>
      </p:graphicFrame>
      <p:sp>
        <p:nvSpPr>
          <p:cNvPr id="379" name="Content Placeholder 3"/>
          <p:cNvSpPr txBox="1">
            <a:spLocks noGrp="1"/>
          </p:cNvSpPr>
          <p:nvPr>
            <p:ph type="body" idx="2"/>
          </p:nvPr>
        </p:nvSpPr>
        <p:spPr>
          <a:xfrm>
            <a:off x="457200" y="2751766"/>
            <a:ext cx="7213600" cy="594154"/>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We estimate the parameters from the sample data:</a:t>
            </a:r>
            <a:endParaRPr sz="2400" b="0" i="0" u="none" strike="noStrike" cap="none" dirty="0">
              <a:solidFill>
                <a:schemeClr val="dk1"/>
              </a:solidFill>
              <a:latin typeface="+mn-lt"/>
              <a:ea typeface="Arial"/>
              <a:cs typeface="Arial"/>
              <a:sym typeface="Arial"/>
            </a:endParaRPr>
          </a:p>
        </p:txBody>
      </p:sp>
      <p:graphicFrame>
        <p:nvGraphicFramePr>
          <p:cNvPr id="19" name="Object 18" descr="y hat = b sub 0 + b sub 1 x. This equation is labeled, 8.2"/>
          <p:cNvGraphicFramePr>
            <a:graphicFrameLocks noChangeAspect="1"/>
          </p:cNvGraphicFramePr>
          <p:nvPr>
            <p:extLst>
              <p:ext uri="{D42A27DB-BD31-4B8C-83A1-F6EECF244321}">
                <p14:modId xmlns:p14="http://schemas.microsoft.com/office/powerpoint/2010/main" val="4073941276"/>
              </p:ext>
            </p:extLst>
          </p:nvPr>
        </p:nvGraphicFramePr>
        <p:xfrm>
          <a:off x="2194373" y="3467263"/>
          <a:ext cx="3721100" cy="469900"/>
        </p:xfrm>
        <a:graphic>
          <a:graphicData uri="http://schemas.openxmlformats.org/presentationml/2006/ole">
            <mc:AlternateContent xmlns:mc="http://schemas.openxmlformats.org/markup-compatibility/2006">
              <mc:Choice xmlns:v="urn:schemas-microsoft-com:vml" Requires="v">
                <p:oleObj spid="_x0000_s10147" name="Equation" r:id="rId6" imgW="3720960" imgH="469800" progId="Equation.DSMT4">
                  <p:embed/>
                </p:oleObj>
              </mc:Choice>
              <mc:Fallback>
                <p:oleObj name="Equation" r:id="rId6" imgW="3720960" imgH="469800" progId="Equation.DSMT4">
                  <p:embed/>
                  <p:pic>
                    <p:nvPicPr>
                      <p:cNvPr id="2" name="Object 1"/>
                      <p:cNvPicPr/>
                      <p:nvPr/>
                    </p:nvPicPr>
                    <p:blipFill>
                      <a:blip r:embed="rId7"/>
                      <a:stretch>
                        <a:fillRect/>
                      </a:stretch>
                    </p:blipFill>
                    <p:spPr>
                      <a:xfrm>
                        <a:off x="2194373" y="3467263"/>
                        <a:ext cx="3721100" cy="469900"/>
                      </a:xfrm>
                      <a:prstGeom prst="rect">
                        <a:avLst/>
                      </a:prstGeom>
                    </p:spPr>
                  </p:pic>
                </p:oleObj>
              </mc:Fallback>
            </mc:AlternateContent>
          </a:graphicData>
        </a:graphic>
      </p:graphicFrame>
      <p:sp>
        <p:nvSpPr>
          <p:cNvPr id="381" name="Content Placeholder 4"/>
          <p:cNvSpPr txBox="1">
            <a:spLocks noGrp="1"/>
          </p:cNvSpPr>
          <p:nvPr>
            <p:ph type="body" idx="3"/>
          </p:nvPr>
        </p:nvSpPr>
        <p:spPr>
          <a:xfrm>
            <a:off x="507253" y="4000847"/>
            <a:ext cx="784834" cy="581092"/>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ts val="2400"/>
              <a:buFont typeface="Arial"/>
              <a:buChar char="•"/>
            </a:pPr>
            <a:r>
              <a:rPr lang="en-US" sz="2400" b="0" i="0" u="none" strike="noStrike" cap="none" dirty="0">
                <a:solidFill>
                  <a:schemeClr val="dk1"/>
                </a:solidFill>
                <a:latin typeface="+mn-lt"/>
                <a:sym typeface="Arial"/>
              </a:rPr>
              <a:t>Let</a:t>
            </a:r>
            <a:endParaRPr dirty="0">
              <a:latin typeface="+mn-lt"/>
            </a:endParaRPr>
          </a:p>
        </p:txBody>
      </p:sp>
      <p:graphicFrame>
        <p:nvGraphicFramePr>
          <p:cNvPr id="3" name="Object 2" descr="x sub i"/>
          <p:cNvGraphicFramePr>
            <a:graphicFrameLocks noChangeAspect="1"/>
          </p:cNvGraphicFramePr>
          <p:nvPr>
            <p:extLst>
              <p:ext uri="{D42A27DB-BD31-4B8C-83A1-F6EECF244321}">
                <p14:modId xmlns:p14="http://schemas.microsoft.com/office/powerpoint/2010/main" val="3356513323"/>
              </p:ext>
            </p:extLst>
          </p:nvPr>
        </p:nvGraphicFramePr>
        <p:xfrm>
          <a:off x="1443381" y="4200939"/>
          <a:ext cx="342900" cy="381000"/>
        </p:xfrm>
        <a:graphic>
          <a:graphicData uri="http://schemas.openxmlformats.org/presentationml/2006/ole">
            <mc:AlternateContent xmlns:mc="http://schemas.openxmlformats.org/markup-compatibility/2006">
              <mc:Choice xmlns:v="urn:schemas-microsoft-com:vml" Requires="v">
                <p:oleObj spid="_x0000_s10148" name="Equation" r:id="rId8" imgW="342720" imgH="380880" progId="Equation.DSMT4">
                  <p:embed/>
                </p:oleObj>
              </mc:Choice>
              <mc:Fallback>
                <p:oleObj name="Equation" r:id="rId8" imgW="342720" imgH="380880" progId="Equation.DSMT4">
                  <p:embed/>
                  <p:pic>
                    <p:nvPicPr>
                      <p:cNvPr id="0" name=""/>
                      <p:cNvPicPr/>
                      <p:nvPr/>
                    </p:nvPicPr>
                    <p:blipFill>
                      <a:blip r:embed="rId9"/>
                      <a:stretch>
                        <a:fillRect/>
                      </a:stretch>
                    </p:blipFill>
                    <p:spPr>
                      <a:xfrm>
                        <a:off x="1443381" y="4200939"/>
                        <a:ext cx="342900" cy="381000"/>
                      </a:xfrm>
                      <a:prstGeom prst="rect">
                        <a:avLst/>
                      </a:prstGeom>
                    </p:spPr>
                  </p:pic>
                </p:oleObj>
              </mc:Fallback>
            </mc:AlternateContent>
          </a:graphicData>
        </a:graphic>
      </p:graphicFrame>
      <p:sp>
        <p:nvSpPr>
          <p:cNvPr id="383" name="Content Placeholder 5"/>
          <p:cNvSpPr txBox="1">
            <a:spLocks noGrp="1"/>
          </p:cNvSpPr>
          <p:nvPr>
            <p:ph type="body" idx="4"/>
          </p:nvPr>
        </p:nvSpPr>
        <p:spPr>
          <a:xfrm>
            <a:off x="1923772" y="4186857"/>
            <a:ext cx="6346137" cy="356926"/>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be the value of the independent variable of </a:t>
            </a:r>
            <a:r>
              <a:rPr lang="en-US" sz="2400" b="0" i="0" u="none" strike="noStrike" cap="none" dirty="0" smtClean="0">
                <a:solidFill>
                  <a:schemeClr val="dk1"/>
                </a:solidFill>
                <a:latin typeface="+mn-lt"/>
                <a:ea typeface="Arial"/>
                <a:cs typeface="Arial"/>
                <a:sym typeface="Arial"/>
              </a:rPr>
              <a:t>the</a:t>
            </a:r>
            <a:endParaRPr sz="2400" b="0" i="0" u="none" strike="noStrike" cap="none" dirty="0">
              <a:solidFill>
                <a:schemeClr val="dk1"/>
              </a:solidFill>
              <a:latin typeface="+mn-lt"/>
              <a:ea typeface="Arial"/>
              <a:cs typeface="Arial"/>
              <a:sym typeface="Arial"/>
            </a:endParaRPr>
          </a:p>
        </p:txBody>
      </p:sp>
      <p:graphicFrame>
        <p:nvGraphicFramePr>
          <p:cNvPr id="4" name="Object 3" descr="i super th"/>
          <p:cNvGraphicFramePr>
            <a:graphicFrameLocks noChangeAspect="1"/>
          </p:cNvGraphicFramePr>
          <p:nvPr>
            <p:extLst>
              <p:ext uri="{D42A27DB-BD31-4B8C-83A1-F6EECF244321}">
                <p14:modId xmlns:p14="http://schemas.microsoft.com/office/powerpoint/2010/main" val="93889745"/>
              </p:ext>
            </p:extLst>
          </p:nvPr>
        </p:nvGraphicFramePr>
        <p:xfrm>
          <a:off x="8407400" y="4195196"/>
          <a:ext cx="279400" cy="355600"/>
        </p:xfrm>
        <a:graphic>
          <a:graphicData uri="http://schemas.openxmlformats.org/presentationml/2006/ole">
            <mc:AlternateContent xmlns:mc="http://schemas.openxmlformats.org/markup-compatibility/2006">
              <mc:Choice xmlns:v="urn:schemas-microsoft-com:vml" Requires="v">
                <p:oleObj spid="_x0000_s10149" name="Equation" r:id="rId10" imgW="279360" imgH="355320" progId="Equation.DSMT4">
                  <p:embed/>
                </p:oleObj>
              </mc:Choice>
              <mc:Fallback>
                <p:oleObj name="Equation" r:id="rId10" imgW="279360" imgH="355320" progId="Equation.DSMT4">
                  <p:embed/>
                  <p:pic>
                    <p:nvPicPr>
                      <p:cNvPr id="0" name=""/>
                      <p:cNvPicPr/>
                      <p:nvPr/>
                    </p:nvPicPr>
                    <p:blipFill>
                      <a:blip r:embed="rId11"/>
                      <a:stretch>
                        <a:fillRect/>
                      </a:stretch>
                    </p:blipFill>
                    <p:spPr>
                      <a:xfrm>
                        <a:off x="8407400" y="4195196"/>
                        <a:ext cx="279400" cy="355600"/>
                      </a:xfrm>
                      <a:prstGeom prst="rect">
                        <a:avLst/>
                      </a:prstGeom>
                    </p:spPr>
                  </p:pic>
                </p:oleObj>
              </mc:Fallback>
            </mc:AlternateContent>
          </a:graphicData>
        </a:graphic>
      </p:graphicFrame>
      <p:sp>
        <p:nvSpPr>
          <p:cNvPr id="384" name="Content Placeholder 6"/>
          <p:cNvSpPr txBox="1">
            <a:spLocks noGrp="1"/>
          </p:cNvSpPr>
          <p:nvPr>
            <p:ph type="body" idx="5"/>
          </p:nvPr>
        </p:nvSpPr>
        <p:spPr>
          <a:xfrm>
            <a:off x="791069" y="4691293"/>
            <a:ext cx="6541247" cy="39773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observation. When the value of the </a:t>
            </a:r>
            <a:r>
              <a:rPr lang="en-US" sz="2400" b="0" i="0" u="none" strike="noStrike" cap="none" dirty="0" smtClean="0">
                <a:solidFill>
                  <a:schemeClr val="dk1"/>
                </a:solidFill>
                <a:latin typeface="+mn-lt"/>
                <a:sym typeface="Arial"/>
              </a:rPr>
              <a:t>independent</a:t>
            </a:r>
            <a:endParaRPr dirty="0">
              <a:latin typeface="+mn-lt"/>
            </a:endParaRPr>
          </a:p>
        </p:txBody>
      </p:sp>
      <p:sp>
        <p:nvSpPr>
          <p:cNvPr id="385" name="Content Placeholder 7"/>
          <p:cNvSpPr txBox="1">
            <a:spLocks noGrp="1"/>
          </p:cNvSpPr>
          <p:nvPr>
            <p:ph type="body" idx="6"/>
          </p:nvPr>
        </p:nvSpPr>
        <p:spPr>
          <a:xfrm>
            <a:off x="809210" y="5188446"/>
            <a:ext cx="1447800" cy="34351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variable is</a:t>
            </a:r>
            <a:endParaRPr dirty="0">
              <a:latin typeface="+mn-lt"/>
            </a:endParaRPr>
          </a:p>
        </p:txBody>
      </p:sp>
      <p:graphicFrame>
        <p:nvGraphicFramePr>
          <p:cNvPr id="22" name="Object 21" descr="x sub i,"/>
          <p:cNvGraphicFramePr>
            <a:graphicFrameLocks noChangeAspect="1"/>
          </p:cNvGraphicFramePr>
          <p:nvPr>
            <p:extLst>
              <p:ext uri="{D42A27DB-BD31-4B8C-83A1-F6EECF244321}">
                <p14:modId xmlns:p14="http://schemas.microsoft.com/office/powerpoint/2010/main" val="1635642382"/>
              </p:ext>
            </p:extLst>
          </p:nvPr>
        </p:nvGraphicFramePr>
        <p:xfrm>
          <a:off x="2369929" y="5217836"/>
          <a:ext cx="444500" cy="381000"/>
        </p:xfrm>
        <a:graphic>
          <a:graphicData uri="http://schemas.openxmlformats.org/presentationml/2006/ole">
            <mc:AlternateContent xmlns:mc="http://schemas.openxmlformats.org/markup-compatibility/2006">
              <mc:Choice xmlns:v="urn:schemas-microsoft-com:vml" Requires="v">
                <p:oleObj spid="_x0000_s10150" name="Equation" r:id="rId12" imgW="444240" imgH="380880" progId="Equation.DSMT4">
                  <p:embed/>
                </p:oleObj>
              </mc:Choice>
              <mc:Fallback>
                <p:oleObj name="Equation" r:id="rId12" imgW="444240" imgH="380880" progId="Equation.DSMT4">
                  <p:embed/>
                  <p:pic>
                    <p:nvPicPr>
                      <p:cNvPr id="3" name="Object 2"/>
                      <p:cNvPicPr/>
                      <p:nvPr/>
                    </p:nvPicPr>
                    <p:blipFill>
                      <a:blip r:embed="rId13"/>
                      <a:stretch>
                        <a:fillRect/>
                      </a:stretch>
                    </p:blipFill>
                    <p:spPr>
                      <a:xfrm>
                        <a:off x="2369929" y="5217836"/>
                        <a:ext cx="444500" cy="381000"/>
                      </a:xfrm>
                      <a:prstGeom prst="rect">
                        <a:avLst/>
                      </a:prstGeom>
                    </p:spPr>
                  </p:pic>
                </p:oleObj>
              </mc:Fallback>
            </mc:AlternateContent>
          </a:graphicData>
        </a:graphic>
      </p:graphicFrame>
      <p:sp>
        <p:nvSpPr>
          <p:cNvPr id="387" name="Content Placeholder 8"/>
          <p:cNvSpPr txBox="1">
            <a:spLocks noGrp="1"/>
          </p:cNvSpPr>
          <p:nvPr>
            <p:ph type="body" idx="7"/>
          </p:nvPr>
        </p:nvSpPr>
        <p:spPr>
          <a:xfrm>
            <a:off x="2937287" y="5198178"/>
            <a:ext cx="660400" cy="34447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then</a:t>
            </a:r>
            <a:endParaRPr dirty="0">
              <a:latin typeface="+mn-lt"/>
            </a:endParaRPr>
          </a:p>
        </p:txBody>
      </p:sp>
      <p:graphicFrame>
        <p:nvGraphicFramePr>
          <p:cNvPr id="23" name="Object 22" descr="y hat sub I = b sub 0 + b sub 1 x sub i"/>
          <p:cNvGraphicFramePr>
            <a:graphicFrameLocks noChangeAspect="1"/>
          </p:cNvGraphicFramePr>
          <p:nvPr>
            <p:extLst>
              <p:ext uri="{D42A27DB-BD31-4B8C-83A1-F6EECF244321}">
                <p14:modId xmlns:p14="http://schemas.microsoft.com/office/powerpoint/2010/main" val="2909270066"/>
              </p:ext>
            </p:extLst>
          </p:nvPr>
        </p:nvGraphicFramePr>
        <p:xfrm>
          <a:off x="3716955" y="5198178"/>
          <a:ext cx="1587500" cy="444500"/>
        </p:xfrm>
        <a:graphic>
          <a:graphicData uri="http://schemas.openxmlformats.org/presentationml/2006/ole">
            <mc:AlternateContent xmlns:mc="http://schemas.openxmlformats.org/markup-compatibility/2006">
              <mc:Choice xmlns:v="urn:schemas-microsoft-com:vml" Requires="v">
                <p:oleObj spid="_x0000_s10151" name="Equation" r:id="rId14" imgW="1587240" imgH="444240" progId="Equation.DSMT4">
                  <p:embed/>
                </p:oleObj>
              </mc:Choice>
              <mc:Fallback>
                <p:oleObj name="Equation" r:id="rId14" imgW="1587240" imgH="444240" progId="Equation.DSMT4">
                  <p:embed/>
                  <p:pic>
                    <p:nvPicPr>
                      <p:cNvPr id="19" name="Object 18"/>
                      <p:cNvPicPr/>
                      <p:nvPr/>
                    </p:nvPicPr>
                    <p:blipFill>
                      <a:blip r:embed="rId15"/>
                      <a:stretch>
                        <a:fillRect/>
                      </a:stretch>
                    </p:blipFill>
                    <p:spPr>
                      <a:xfrm>
                        <a:off x="3716955" y="5198178"/>
                        <a:ext cx="1587500" cy="444500"/>
                      </a:xfrm>
                      <a:prstGeom prst="rect">
                        <a:avLst/>
                      </a:prstGeom>
                    </p:spPr>
                  </p:pic>
                </p:oleObj>
              </mc:Fallback>
            </mc:AlternateContent>
          </a:graphicData>
        </a:graphic>
      </p:graphicFrame>
      <p:sp>
        <p:nvSpPr>
          <p:cNvPr id="389" name="Content Placeholder 9"/>
          <p:cNvSpPr txBox="1">
            <a:spLocks noGrp="1"/>
          </p:cNvSpPr>
          <p:nvPr>
            <p:ph type="body" idx="8"/>
          </p:nvPr>
        </p:nvSpPr>
        <p:spPr>
          <a:xfrm>
            <a:off x="5465967" y="5215012"/>
            <a:ext cx="3022600" cy="38368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is the estimated value</a:t>
            </a:r>
            <a:endParaRPr dirty="0">
              <a:latin typeface="+mn-lt"/>
            </a:endParaRPr>
          </a:p>
        </p:txBody>
      </p:sp>
      <p:sp>
        <p:nvSpPr>
          <p:cNvPr id="390" name="Content Placeholder 10"/>
          <p:cNvSpPr txBox="1">
            <a:spLocks noGrp="1"/>
          </p:cNvSpPr>
          <p:nvPr>
            <p:ph type="body" idx="9"/>
          </p:nvPr>
        </p:nvSpPr>
        <p:spPr>
          <a:xfrm>
            <a:off x="791069" y="5712251"/>
            <a:ext cx="1087427" cy="38100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of </a:t>
            </a:r>
            <a:r>
              <a:rPr lang="en-US" sz="2400" b="0" i="1" u="none" strike="noStrike" cap="none" dirty="0">
                <a:solidFill>
                  <a:schemeClr val="dk1"/>
                </a:solidFill>
                <a:latin typeface="+mn-lt"/>
                <a:sym typeface="Arial"/>
              </a:rPr>
              <a:t>Y</a:t>
            </a:r>
            <a:r>
              <a:rPr lang="en-US" sz="2400" b="0" i="0" u="none" strike="noStrike" cap="none" dirty="0">
                <a:solidFill>
                  <a:schemeClr val="dk1"/>
                </a:solidFill>
                <a:latin typeface="+mn-lt"/>
                <a:sym typeface="Arial"/>
              </a:rPr>
              <a:t> for</a:t>
            </a:r>
            <a:endParaRPr dirty="0">
              <a:latin typeface="+mn-lt"/>
            </a:endParaRPr>
          </a:p>
        </p:txBody>
      </p:sp>
      <p:graphicFrame>
        <p:nvGraphicFramePr>
          <p:cNvPr id="24" name="Object 23" descr="x sub i."/>
          <p:cNvGraphicFramePr>
            <a:graphicFrameLocks noChangeAspect="1"/>
          </p:cNvGraphicFramePr>
          <p:nvPr>
            <p:extLst>
              <p:ext uri="{D42A27DB-BD31-4B8C-83A1-F6EECF244321}">
                <p14:modId xmlns:p14="http://schemas.microsoft.com/office/powerpoint/2010/main" val="2421010307"/>
              </p:ext>
            </p:extLst>
          </p:nvPr>
        </p:nvGraphicFramePr>
        <p:xfrm>
          <a:off x="2014329" y="5762071"/>
          <a:ext cx="419100" cy="381000"/>
        </p:xfrm>
        <a:graphic>
          <a:graphicData uri="http://schemas.openxmlformats.org/presentationml/2006/ole">
            <mc:AlternateContent xmlns:mc="http://schemas.openxmlformats.org/markup-compatibility/2006">
              <mc:Choice xmlns:v="urn:schemas-microsoft-com:vml" Requires="v">
                <p:oleObj spid="_x0000_s10152" name="Equation" r:id="rId16" imgW="419040" imgH="380880" progId="Equation.DSMT4">
                  <p:embed/>
                </p:oleObj>
              </mc:Choice>
              <mc:Fallback>
                <p:oleObj name="Equation" r:id="rId16" imgW="419040" imgH="380880" progId="Equation.DSMT4">
                  <p:embed/>
                  <p:pic>
                    <p:nvPicPr>
                      <p:cNvPr id="3" name="Object 2"/>
                      <p:cNvPicPr/>
                      <p:nvPr/>
                    </p:nvPicPr>
                    <p:blipFill>
                      <a:blip r:embed="rId17"/>
                      <a:stretch>
                        <a:fillRect/>
                      </a:stretch>
                    </p:blipFill>
                    <p:spPr>
                      <a:xfrm>
                        <a:off x="2014329" y="5762071"/>
                        <a:ext cx="419100" cy="3810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Residuals</a:t>
            </a:r>
            <a:endParaRPr sz="3600" b="1" i="0" u="none" strike="noStrike" cap="none" dirty="0">
              <a:solidFill>
                <a:srgbClr val="007FA3"/>
              </a:solidFill>
              <a:latin typeface="+mj-lt"/>
              <a:ea typeface="Arial"/>
              <a:cs typeface="Arial"/>
              <a:sym typeface="Arial"/>
            </a:endParaRPr>
          </a:p>
        </p:txBody>
      </p:sp>
      <p:sp>
        <p:nvSpPr>
          <p:cNvPr id="397" name="Content Placeholder 2"/>
          <p:cNvSpPr txBox="1">
            <a:spLocks noGrp="1"/>
          </p:cNvSpPr>
          <p:nvPr>
            <p:ph type="body" idx="1"/>
          </p:nvPr>
        </p:nvSpPr>
        <p:spPr>
          <a:xfrm>
            <a:off x="457200" y="1608138"/>
            <a:ext cx="8229600" cy="1592261"/>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sym typeface="Arial"/>
              </a:rPr>
              <a:t>Residuals are the observed errors associated with estimating the value of the dependent variable using the regression line:</a:t>
            </a:r>
            <a:endParaRPr sz="2800" dirty="0">
              <a:latin typeface="+mn-lt"/>
            </a:endParaRPr>
          </a:p>
        </p:txBody>
      </p:sp>
      <p:graphicFrame>
        <p:nvGraphicFramePr>
          <p:cNvPr id="2" name="Object 1" descr="e sub I = y sub I minus y hat sub I, This equation is labeled, 8.3"/>
          <p:cNvGraphicFramePr>
            <a:graphicFrameLocks noChangeAspect="1"/>
          </p:cNvGraphicFramePr>
          <p:nvPr>
            <p:extLst>
              <p:ext uri="{D42A27DB-BD31-4B8C-83A1-F6EECF244321}">
                <p14:modId xmlns:p14="http://schemas.microsoft.com/office/powerpoint/2010/main" val="1339301755"/>
              </p:ext>
            </p:extLst>
          </p:nvPr>
        </p:nvGraphicFramePr>
        <p:xfrm>
          <a:off x="3016250" y="3277669"/>
          <a:ext cx="3111500" cy="469900"/>
        </p:xfrm>
        <a:graphic>
          <a:graphicData uri="http://schemas.openxmlformats.org/presentationml/2006/ole">
            <mc:AlternateContent xmlns:mc="http://schemas.openxmlformats.org/markup-compatibility/2006">
              <mc:Choice xmlns:v="urn:schemas-microsoft-com:vml" Requires="v">
                <p:oleObj spid="_x0000_s10371" name="Equation" r:id="rId4" imgW="3111480" imgH="469800" progId="Equation.DSMT4">
                  <p:embed/>
                </p:oleObj>
              </mc:Choice>
              <mc:Fallback>
                <p:oleObj name="Equation" r:id="rId4" imgW="3111480" imgH="469800" progId="Equation.DSMT4">
                  <p:embed/>
                  <p:pic>
                    <p:nvPicPr>
                      <p:cNvPr id="0" name=""/>
                      <p:cNvPicPr/>
                      <p:nvPr/>
                    </p:nvPicPr>
                    <p:blipFill>
                      <a:blip r:embed="rId5"/>
                      <a:stretch>
                        <a:fillRect/>
                      </a:stretch>
                    </p:blipFill>
                    <p:spPr>
                      <a:xfrm>
                        <a:off x="3016250" y="3277669"/>
                        <a:ext cx="3111500" cy="469900"/>
                      </a:xfrm>
                      <a:prstGeom prst="rect">
                        <a:avLst/>
                      </a:prstGeom>
                    </p:spPr>
                  </p:pic>
                </p:oleObj>
              </mc:Fallback>
            </mc:AlternateContent>
          </a:graphicData>
        </a:graphic>
      </p:graphicFrame>
      <p:pic>
        <p:nvPicPr>
          <p:cNvPr id="3" name="Picture 2" descr="A graph titled, errors associated with individual observations. The graph is a line with x components, x sub 1 and x sub 2, and y components, y sub 2, y sub 1 hat, y sub 1, y sub 2 hat, and y. Four points are plotted at (x sub 1, y sub 1 hat), (x sub 1, y sub 1), (x sub 2, y sub 2), and (x sub 2, y sub 2 hat). The line passes through (x sub 1, y sub 1 hat) and (x sub 2, y sub 2 hat). Four horizontal lines and two vertical lines are drawn. The vertical distance from (x sub 1, y sub 1) to (x sub 1, y hat sub 1) is labeled, e sub 1. The vertical distance from (x sub 2, y sub 2) to (x sub 2, y hat sub 2) is labeled, e sub 2. All values are estimated."/>
          <p:cNvPicPr>
            <a:picLocks noChangeAspect="1"/>
          </p:cNvPicPr>
          <p:nvPr/>
        </p:nvPicPr>
        <p:blipFill>
          <a:blip r:embed="rId6"/>
          <a:stretch>
            <a:fillRect/>
          </a:stretch>
        </p:blipFill>
        <p:spPr>
          <a:xfrm>
            <a:off x="2584531" y="3824839"/>
            <a:ext cx="3974937" cy="2304488"/>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Least Squares Regression</a:t>
            </a:r>
            <a:endParaRPr sz="3600" b="1" i="0" u="none" strike="noStrike" cap="none" dirty="0">
              <a:solidFill>
                <a:srgbClr val="007FA3"/>
              </a:solidFill>
              <a:latin typeface="+mj-lt"/>
              <a:ea typeface="Arial"/>
              <a:cs typeface="Arial"/>
              <a:sym typeface="Arial"/>
            </a:endParaRPr>
          </a:p>
        </p:txBody>
      </p:sp>
      <p:sp>
        <p:nvSpPr>
          <p:cNvPr id="405" name="Content Placeholder 2"/>
          <p:cNvSpPr txBox="1">
            <a:spLocks noGrp="1"/>
          </p:cNvSpPr>
          <p:nvPr>
            <p:ph type="body" idx="1"/>
          </p:nvPr>
        </p:nvSpPr>
        <p:spPr>
          <a:xfrm>
            <a:off x="457200" y="1600201"/>
            <a:ext cx="8229600" cy="616226"/>
          </a:xfrm>
          <a:prstGeom prst="rect">
            <a:avLst/>
          </a:prstGeom>
          <a:noFill/>
          <a:ln>
            <a:noFill/>
          </a:ln>
        </p:spPr>
        <p:txBody>
          <a:bodyPr spcFirstLastPara="1" wrap="square" lIns="91425" tIns="91425" rIns="91425" bIns="91425" anchor="t" anchorCtr="0">
            <a:noAutofit/>
          </a:bodyPr>
          <a:lstStyle/>
          <a:p>
            <a:pPr marL="255600" marR="0" lvl="0" indent="-255600" algn="l" rtl="0">
              <a:spcAft>
                <a:spcPts val="0"/>
              </a:spcAft>
              <a:buClr>
                <a:srgbClr val="007FA3"/>
              </a:buClr>
              <a:buSzPct val="100000"/>
              <a:buFont typeface="Arial"/>
              <a:buChar char="•"/>
            </a:pPr>
            <a:r>
              <a:rPr lang="en-US" sz="2000" b="0" i="0" u="none" strike="noStrike" cap="none" dirty="0">
                <a:solidFill>
                  <a:srgbClr val="000000"/>
                </a:solidFill>
                <a:latin typeface="+mn-lt"/>
                <a:ea typeface="Arial"/>
                <a:cs typeface="Arial"/>
                <a:sym typeface="Arial"/>
              </a:rPr>
              <a:t>The best-fitting line minimizes the sum of squares of the residuals.</a:t>
            </a:r>
            <a:endParaRPr sz="2000" b="0" i="0" u="none" strike="noStrike" cap="none" dirty="0">
              <a:solidFill>
                <a:srgbClr val="000000"/>
              </a:solidFill>
              <a:latin typeface="+mn-lt"/>
              <a:ea typeface="Arial"/>
              <a:cs typeface="Arial"/>
              <a:sym typeface="Arial"/>
            </a:endParaRPr>
          </a:p>
        </p:txBody>
      </p:sp>
      <p:graphicFrame>
        <p:nvGraphicFramePr>
          <p:cNvPr id="2" name="Object 1" descr="The sum of e sub I squared from I = 1 to n = the sum of start expression left parenthesis y sub I minus y hat sub I right parenthesis squared end expression, from I = 1 to n = the sum of start expression left parenthesis y sub I minus left bracket b sub 0 + b sub 1 x sub I right bracket right parenthesis squared end expression, from I = 1 to n. This equation is labeled, 8.4"/>
          <p:cNvGraphicFramePr>
            <a:graphicFrameLocks noChangeAspect="1"/>
          </p:cNvGraphicFramePr>
          <p:nvPr>
            <p:extLst>
              <p:ext uri="{D42A27DB-BD31-4B8C-83A1-F6EECF244321}">
                <p14:modId xmlns:p14="http://schemas.microsoft.com/office/powerpoint/2010/main" val="1936558061"/>
              </p:ext>
            </p:extLst>
          </p:nvPr>
        </p:nvGraphicFramePr>
        <p:xfrm>
          <a:off x="2007242" y="2295939"/>
          <a:ext cx="5300414" cy="692727"/>
        </p:xfrm>
        <a:graphic>
          <a:graphicData uri="http://schemas.openxmlformats.org/presentationml/2006/ole">
            <mc:AlternateContent xmlns:mc="http://schemas.openxmlformats.org/markup-compatibility/2006">
              <mc:Choice xmlns:v="urn:schemas-microsoft-com:vml" Requires="v">
                <p:oleObj spid="_x0000_s11914" name="Equation" r:id="rId4" imgW="6413400" imgH="838080" progId="Equation.DSMT4">
                  <p:embed/>
                </p:oleObj>
              </mc:Choice>
              <mc:Fallback>
                <p:oleObj name="Equation" r:id="rId4" imgW="6413400" imgH="838080" progId="Equation.DSMT4">
                  <p:embed/>
                  <p:pic>
                    <p:nvPicPr>
                      <p:cNvPr id="0" name=""/>
                      <p:cNvPicPr/>
                      <p:nvPr/>
                    </p:nvPicPr>
                    <p:blipFill>
                      <a:blip r:embed="rId5"/>
                      <a:stretch>
                        <a:fillRect/>
                      </a:stretch>
                    </p:blipFill>
                    <p:spPr>
                      <a:xfrm>
                        <a:off x="2007242" y="2295939"/>
                        <a:ext cx="5300414" cy="692727"/>
                      </a:xfrm>
                      <a:prstGeom prst="rect">
                        <a:avLst/>
                      </a:prstGeom>
                    </p:spPr>
                  </p:pic>
                </p:oleObj>
              </mc:Fallback>
            </mc:AlternateContent>
          </a:graphicData>
        </a:graphic>
      </p:graphicFrame>
      <p:graphicFrame>
        <p:nvGraphicFramePr>
          <p:cNvPr id="3" name="Object 2" descr="B sub 1 = start fraction the sum of start expression x sub 1 y sub 1 minus n x bar y bar end expression from I = 1 to n over the sum of start expression x sub I squared minus n x bar squared end expression, from I = 1 to n. This equation is labeled, 8.5"/>
          <p:cNvGraphicFramePr>
            <a:graphicFrameLocks noChangeAspect="1"/>
          </p:cNvGraphicFramePr>
          <p:nvPr>
            <p:extLst>
              <p:ext uri="{D42A27DB-BD31-4B8C-83A1-F6EECF244321}">
                <p14:modId xmlns:p14="http://schemas.microsoft.com/office/powerpoint/2010/main" val="2602312149"/>
              </p:ext>
            </p:extLst>
          </p:nvPr>
        </p:nvGraphicFramePr>
        <p:xfrm>
          <a:off x="2579899" y="3026477"/>
          <a:ext cx="2879858" cy="1145005"/>
        </p:xfrm>
        <a:graphic>
          <a:graphicData uri="http://schemas.openxmlformats.org/presentationml/2006/ole">
            <mc:AlternateContent xmlns:mc="http://schemas.openxmlformats.org/markup-compatibility/2006">
              <mc:Choice xmlns:v="urn:schemas-microsoft-com:vml" Requires="v">
                <p:oleObj spid="_x0000_s11915" name="Equation" r:id="rId6" imgW="4216320" imgH="1676160" progId="Equation.DSMT4">
                  <p:embed/>
                </p:oleObj>
              </mc:Choice>
              <mc:Fallback>
                <p:oleObj name="Equation" r:id="rId6" imgW="4216320" imgH="1676160" progId="Equation.DSMT4">
                  <p:embed/>
                  <p:pic>
                    <p:nvPicPr>
                      <p:cNvPr id="0" name=""/>
                      <p:cNvPicPr/>
                      <p:nvPr/>
                    </p:nvPicPr>
                    <p:blipFill>
                      <a:blip r:embed="rId7"/>
                      <a:stretch>
                        <a:fillRect/>
                      </a:stretch>
                    </p:blipFill>
                    <p:spPr>
                      <a:xfrm>
                        <a:off x="2579899" y="3026477"/>
                        <a:ext cx="2879858" cy="1145005"/>
                      </a:xfrm>
                      <a:prstGeom prst="rect">
                        <a:avLst/>
                      </a:prstGeom>
                    </p:spPr>
                  </p:pic>
                </p:oleObj>
              </mc:Fallback>
            </mc:AlternateContent>
          </a:graphicData>
        </a:graphic>
      </p:graphicFrame>
      <p:graphicFrame>
        <p:nvGraphicFramePr>
          <p:cNvPr id="4" name="Object 3" descr="b sub 0 = y hat minus b sub 1 x bar. This equation is labeled, 8.6"/>
          <p:cNvGraphicFramePr>
            <a:graphicFrameLocks noChangeAspect="1"/>
          </p:cNvGraphicFramePr>
          <p:nvPr>
            <p:extLst>
              <p:ext uri="{D42A27DB-BD31-4B8C-83A1-F6EECF244321}">
                <p14:modId xmlns:p14="http://schemas.microsoft.com/office/powerpoint/2010/main" val="3559847289"/>
              </p:ext>
            </p:extLst>
          </p:nvPr>
        </p:nvGraphicFramePr>
        <p:xfrm>
          <a:off x="2583889" y="4231385"/>
          <a:ext cx="2875868" cy="356859"/>
        </p:xfrm>
        <a:graphic>
          <a:graphicData uri="http://schemas.openxmlformats.org/presentationml/2006/ole">
            <mc:AlternateContent xmlns:mc="http://schemas.openxmlformats.org/markup-compatibility/2006">
              <mc:Choice xmlns:v="urn:schemas-microsoft-com:vml" Requires="v">
                <p:oleObj spid="_x0000_s11916" name="Equation" r:id="rId8" imgW="3479760" imgH="431640" progId="Equation.DSMT4">
                  <p:embed/>
                </p:oleObj>
              </mc:Choice>
              <mc:Fallback>
                <p:oleObj name="Equation" r:id="rId8" imgW="3479760" imgH="431640" progId="Equation.DSMT4">
                  <p:embed/>
                  <p:pic>
                    <p:nvPicPr>
                      <p:cNvPr id="0" name=""/>
                      <p:cNvPicPr/>
                      <p:nvPr/>
                    </p:nvPicPr>
                    <p:blipFill>
                      <a:blip r:embed="rId9"/>
                      <a:stretch>
                        <a:fillRect/>
                      </a:stretch>
                    </p:blipFill>
                    <p:spPr>
                      <a:xfrm>
                        <a:off x="2583889" y="4231385"/>
                        <a:ext cx="2875868" cy="356859"/>
                      </a:xfrm>
                      <a:prstGeom prst="rect">
                        <a:avLst/>
                      </a:prstGeom>
                    </p:spPr>
                  </p:pic>
                </p:oleObj>
              </mc:Fallback>
            </mc:AlternateContent>
          </a:graphicData>
        </a:graphic>
      </p:graphicFrame>
      <p:sp>
        <p:nvSpPr>
          <p:cNvPr id="409" name="Content Placeholder 3"/>
          <p:cNvSpPr txBox="1">
            <a:spLocks noGrp="1"/>
          </p:cNvSpPr>
          <p:nvPr>
            <p:ph type="body" idx="2"/>
          </p:nvPr>
        </p:nvSpPr>
        <p:spPr>
          <a:xfrm>
            <a:off x="457200" y="4648147"/>
            <a:ext cx="2122699" cy="525247"/>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ct val="100000"/>
              <a:buFont typeface="Arial"/>
              <a:buChar char="•"/>
            </a:pPr>
            <a:r>
              <a:rPr lang="en-US" sz="2000" b="0" i="0" u="none" strike="noStrike" cap="none" dirty="0">
                <a:solidFill>
                  <a:schemeClr val="dk1"/>
                </a:solidFill>
                <a:latin typeface="+mn-lt"/>
                <a:ea typeface="Arial"/>
                <a:cs typeface="Arial"/>
                <a:sym typeface="Arial"/>
              </a:rPr>
              <a:t>Excel functions:</a:t>
            </a:r>
            <a:endParaRPr sz="2000" b="0" i="0" u="none" strike="noStrike" cap="none" dirty="0">
              <a:solidFill>
                <a:schemeClr val="dk1"/>
              </a:solidFill>
              <a:latin typeface="+mn-lt"/>
              <a:ea typeface="Arial"/>
              <a:cs typeface="Arial"/>
              <a:sym typeface="Arial"/>
            </a:endParaRPr>
          </a:p>
        </p:txBody>
      </p:sp>
      <p:sp>
        <p:nvSpPr>
          <p:cNvPr id="410" name="Content Placeholder 4"/>
          <p:cNvSpPr txBox="1">
            <a:spLocks noGrp="1"/>
          </p:cNvSpPr>
          <p:nvPr>
            <p:ph type="body" idx="3"/>
          </p:nvPr>
        </p:nvSpPr>
        <p:spPr>
          <a:xfrm>
            <a:off x="457200" y="5252899"/>
            <a:ext cx="690282" cy="407100"/>
          </a:xfrm>
          <a:prstGeom prst="rect">
            <a:avLst/>
          </a:prstGeom>
          <a:noFill/>
          <a:ln>
            <a:noFill/>
          </a:ln>
        </p:spPr>
        <p:txBody>
          <a:bodyPr spcFirstLastPara="1" wrap="square" lIns="0" tIns="0" rIns="0" bIns="0" anchor="t" anchorCtr="0">
            <a:noAutofit/>
          </a:bodyPr>
          <a:lstStyle/>
          <a:p>
            <a:pPr marL="741600" marR="0" lvl="0" indent="-284400" algn="l" rtl="0">
              <a:spcBef>
                <a:spcPts val="600"/>
              </a:spcBef>
              <a:spcAft>
                <a:spcPts val="0"/>
              </a:spcAft>
              <a:buClr>
                <a:srgbClr val="007FA3"/>
              </a:buClr>
              <a:buSzPct val="100000"/>
              <a:buFont typeface="Arial"/>
              <a:buChar char="–"/>
            </a:pPr>
            <a:r>
              <a:rPr lang="en-US" sz="2000" b="0" i="0" u="none" strike="noStrike" cap="none" dirty="0" smtClean="0">
                <a:solidFill>
                  <a:schemeClr val="dk1"/>
                </a:solidFill>
                <a:latin typeface="+mn-lt"/>
                <a:ea typeface="Arial"/>
                <a:cs typeface="Arial"/>
                <a:sym typeface="Arial"/>
              </a:rPr>
              <a:t>  </a:t>
            </a:r>
            <a:endParaRPr sz="2000" b="0" i="0" u="none" strike="noStrike" cap="none" dirty="0">
              <a:solidFill>
                <a:schemeClr val="dk1"/>
              </a:solidFill>
              <a:latin typeface="+mn-lt"/>
              <a:ea typeface="Arial"/>
              <a:cs typeface="Arial"/>
              <a:sym typeface="Arial"/>
            </a:endParaRPr>
          </a:p>
        </p:txBody>
      </p:sp>
      <p:graphicFrame>
        <p:nvGraphicFramePr>
          <p:cNvPr id="5" name="Object 4" descr="= intercept left parenthesis known underscore y's, known underscore x's right parenthesis"/>
          <p:cNvGraphicFramePr>
            <a:graphicFrameLocks noChangeAspect="1"/>
          </p:cNvGraphicFramePr>
          <p:nvPr>
            <p:extLst>
              <p:ext uri="{D42A27DB-BD31-4B8C-83A1-F6EECF244321}">
                <p14:modId xmlns:p14="http://schemas.microsoft.com/office/powerpoint/2010/main" val="31966689"/>
              </p:ext>
            </p:extLst>
          </p:nvPr>
        </p:nvGraphicFramePr>
        <p:xfrm>
          <a:off x="1233713" y="5346664"/>
          <a:ext cx="4699000" cy="323274"/>
        </p:xfrm>
        <a:graphic>
          <a:graphicData uri="http://schemas.openxmlformats.org/presentationml/2006/ole">
            <mc:AlternateContent xmlns:mc="http://schemas.openxmlformats.org/markup-compatibility/2006">
              <mc:Choice xmlns:v="urn:schemas-microsoft-com:vml" Requires="v">
                <p:oleObj spid="_x0000_s11917" name="Equation" r:id="rId10" imgW="5168880" imgH="355320" progId="Equation.DSMT4">
                  <p:embed/>
                </p:oleObj>
              </mc:Choice>
              <mc:Fallback>
                <p:oleObj name="Equation" r:id="rId10" imgW="5168880" imgH="355320" progId="Equation.DSMT4">
                  <p:embed/>
                  <p:pic>
                    <p:nvPicPr>
                      <p:cNvPr id="0" name=""/>
                      <p:cNvPicPr/>
                      <p:nvPr/>
                    </p:nvPicPr>
                    <p:blipFill>
                      <a:blip r:embed="rId11"/>
                      <a:stretch>
                        <a:fillRect/>
                      </a:stretch>
                    </p:blipFill>
                    <p:spPr>
                      <a:xfrm>
                        <a:off x="1233713" y="5346664"/>
                        <a:ext cx="4699000" cy="323274"/>
                      </a:xfrm>
                      <a:prstGeom prst="rect">
                        <a:avLst/>
                      </a:prstGeom>
                    </p:spPr>
                  </p:pic>
                </p:oleObj>
              </mc:Fallback>
            </mc:AlternateContent>
          </a:graphicData>
        </a:graphic>
      </p:graphicFrame>
      <p:sp>
        <p:nvSpPr>
          <p:cNvPr id="412" name="Content Placeholder 5"/>
          <p:cNvSpPr txBox="1">
            <a:spLocks noGrp="1"/>
          </p:cNvSpPr>
          <p:nvPr>
            <p:ph type="body" idx="4"/>
          </p:nvPr>
        </p:nvSpPr>
        <p:spPr>
          <a:xfrm>
            <a:off x="457200" y="5739504"/>
            <a:ext cx="690282" cy="407100"/>
          </a:xfrm>
          <a:prstGeom prst="rect">
            <a:avLst/>
          </a:prstGeom>
          <a:noFill/>
          <a:ln>
            <a:noFill/>
          </a:ln>
        </p:spPr>
        <p:txBody>
          <a:bodyPr spcFirstLastPara="1" wrap="square" lIns="0" tIns="0" rIns="0" bIns="0" anchor="t" anchorCtr="0">
            <a:noAutofit/>
          </a:bodyPr>
          <a:lstStyle/>
          <a:p>
            <a:pPr marL="741600" marR="0" lvl="0" indent="-284400" algn="l" rtl="0">
              <a:spcBef>
                <a:spcPts val="600"/>
              </a:spcBef>
              <a:spcAft>
                <a:spcPts val="0"/>
              </a:spcAft>
              <a:buClr>
                <a:srgbClr val="007FA3"/>
              </a:buClr>
              <a:buSzPct val="100000"/>
              <a:buFont typeface="Arial"/>
              <a:buChar char="–"/>
            </a:pPr>
            <a:r>
              <a:rPr lang="en-US" sz="2000" b="0" i="0" u="none" strike="noStrike" cap="none" dirty="0" smtClean="0">
                <a:solidFill>
                  <a:schemeClr val="dk1"/>
                </a:solidFill>
                <a:latin typeface="+mn-lt"/>
                <a:ea typeface="Arial"/>
                <a:cs typeface="Arial"/>
                <a:sym typeface="Arial"/>
              </a:rPr>
              <a:t>  </a:t>
            </a:r>
            <a:endParaRPr sz="2000" b="0" i="0" u="none" strike="noStrike" cap="none" dirty="0">
              <a:solidFill>
                <a:schemeClr val="dk1"/>
              </a:solidFill>
              <a:latin typeface="+mn-lt"/>
              <a:ea typeface="Arial"/>
              <a:cs typeface="Arial"/>
              <a:sym typeface="Arial"/>
            </a:endParaRPr>
          </a:p>
        </p:txBody>
      </p:sp>
      <p:graphicFrame>
        <p:nvGraphicFramePr>
          <p:cNvPr id="16" name="Object 15" descr="= slope left parenthesis known underscore y's, known underscore x's right parenthesis"/>
          <p:cNvGraphicFramePr>
            <a:graphicFrameLocks noChangeAspect="1"/>
          </p:cNvGraphicFramePr>
          <p:nvPr>
            <p:extLst>
              <p:ext uri="{D42A27DB-BD31-4B8C-83A1-F6EECF244321}">
                <p14:modId xmlns:p14="http://schemas.microsoft.com/office/powerpoint/2010/main" val="374961673"/>
              </p:ext>
            </p:extLst>
          </p:nvPr>
        </p:nvGraphicFramePr>
        <p:xfrm>
          <a:off x="1233713" y="5853818"/>
          <a:ext cx="4052887" cy="323850"/>
        </p:xfrm>
        <a:graphic>
          <a:graphicData uri="http://schemas.openxmlformats.org/presentationml/2006/ole">
            <mc:AlternateContent xmlns:mc="http://schemas.openxmlformats.org/markup-compatibility/2006">
              <mc:Choice xmlns:v="urn:schemas-microsoft-com:vml" Requires="v">
                <p:oleObj spid="_x0000_s11918" name="Equation" r:id="rId12" imgW="4457520" imgH="355320" progId="Equation.DSMT4">
                  <p:embed/>
                </p:oleObj>
              </mc:Choice>
              <mc:Fallback>
                <p:oleObj name="Equation" r:id="rId12" imgW="4457520" imgH="355320" progId="Equation.DSMT4">
                  <p:embed/>
                  <p:pic>
                    <p:nvPicPr>
                      <p:cNvPr id="5" name="Object 4"/>
                      <p:cNvPicPr/>
                      <p:nvPr/>
                    </p:nvPicPr>
                    <p:blipFill>
                      <a:blip r:embed="rId13"/>
                      <a:stretch>
                        <a:fillRect/>
                      </a:stretch>
                    </p:blipFill>
                    <p:spPr>
                      <a:xfrm>
                        <a:off x="1233713" y="5853818"/>
                        <a:ext cx="4052887" cy="32385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8.5: Using Excel Functions to Find Least-Squares Coefficients</a:t>
            </a:r>
            <a:endParaRPr sz="3600" b="1" i="0" u="none" strike="noStrike" cap="none" dirty="0">
              <a:solidFill>
                <a:srgbClr val="007FA3"/>
              </a:solidFill>
              <a:latin typeface="+mj-lt"/>
              <a:ea typeface="Arial"/>
              <a:cs typeface="Arial"/>
              <a:sym typeface="Arial"/>
            </a:endParaRPr>
          </a:p>
        </p:txBody>
      </p:sp>
      <p:sp>
        <p:nvSpPr>
          <p:cNvPr id="419" name="Content Placeholder 2"/>
          <p:cNvSpPr txBox="1">
            <a:spLocks noGrp="1"/>
          </p:cNvSpPr>
          <p:nvPr>
            <p:ph type="body" idx="1"/>
          </p:nvPr>
        </p:nvSpPr>
        <p:spPr>
          <a:xfrm>
            <a:off x="457200" y="1689652"/>
            <a:ext cx="198783" cy="636103"/>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b="0" i="0" u="none" strike="noStrike" cap="none" dirty="0" smtClean="0">
                <a:solidFill>
                  <a:schemeClr val="dk1"/>
                </a:solidFill>
                <a:latin typeface="+mn-lt"/>
                <a:ea typeface="Arial"/>
                <a:cs typeface="Arial"/>
                <a:sym typeface="Arial"/>
              </a:rPr>
              <a:t>  </a:t>
            </a:r>
            <a:endParaRPr b="0" i="0" u="none" strike="noStrike" cap="none" dirty="0">
              <a:solidFill>
                <a:schemeClr val="dk1"/>
              </a:solidFill>
              <a:latin typeface="+mn-lt"/>
              <a:ea typeface="Arial"/>
              <a:cs typeface="Arial"/>
              <a:sym typeface="Arial"/>
            </a:endParaRPr>
          </a:p>
        </p:txBody>
      </p:sp>
      <p:graphicFrame>
        <p:nvGraphicFramePr>
          <p:cNvPr id="2" name="Object 1" descr="Slope = b sub 1 = 35.036"/>
          <p:cNvGraphicFramePr>
            <a:graphicFrameLocks noChangeAspect="1"/>
          </p:cNvGraphicFramePr>
          <p:nvPr>
            <p:extLst>
              <p:ext uri="{D42A27DB-BD31-4B8C-83A1-F6EECF244321}">
                <p14:modId xmlns:p14="http://schemas.microsoft.com/office/powerpoint/2010/main" val="2393504930"/>
              </p:ext>
            </p:extLst>
          </p:nvPr>
        </p:nvGraphicFramePr>
        <p:xfrm>
          <a:off x="812593" y="1914440"/>
          <a:ext cx="2996565" cy="461010"/>
        </p:xfrm>
        <a:graphic>
          <a:graphicData uri="http://schemas.openxmlformats.org/presentationml/2006/ole">
            <mc:AlternateContent xmlns:mc="http://schemas.openxmlformats.org/markup-compatibility/2006">
              <mc:Choice xmlns:v="urn:schemas-microsoft-com:vml" Requires="v">
                <p:oleObj spid="_x0000_s13064" name="Equation" r:id="rId4" imgW="2476440" imgH="380880" progId="Equation.DSMT4">
                  <p:embed/>
                </p:oleObj>
              </mc:Choice>
              <mc:Fallback>
                <p:oleObj name="Equation" r:id="rId4" imgW="2476440" imgH="380880" progId="Equation.DSMT4">
                  <p:embed/>
                  <p:pic>
                    <p:nvPicPr>
                      <p:cNvPr id="0" name=""/>
                      <p:cNvPicPr/>
                      <p:nvPr/>
                    </p:nvPicPr>
                    <p:blipFill>
                      <a:blip r:embed="rId5"/>
                      <a:stretch>
                        <a:fillRect/>
                      </a:stretch>
                    </p:blipFill>
                    <p:spPr>
                      <a:xfrm>
                        <a:off x="812593" y="1914440"/>
                        <a:ext cx="2996565" cy="461010"/>
                      </a:xfrm>
                      <a:prstGeom prst="rect">
                        <a:avLst/>
                      </a:prstGeom>
                    </p:spPr>
                  </p:pic>
                </p:oleObj>
              </mc:Fallback>
            </mc:AlternateContent>
          </a:graphicData>
        </a:graphic>
      </p:graphicFrame>
      <p:graphicFrame>
        <p:nvGraphicFramePr>
          <p:cNvPr id="3" name="Object 2" descr="= Slope left parenthesis c 4 colon c 45, b 4 colon b 45 right parenthesis"/>
          <p:cNvGraphicFramePr>
            <a:graphicFrameLocks noChangeAspect="1"/>
          </p:cNvGraphicFramePr>
          <p:nvPr>
            <p:extLst>
              <p:ext uri="{D42A27DB-BD31-4B8C-83A1-F6EECF244321}">
                <p14:modId xmlns:p14="http://schemas.microsoft.com/office/powerpoint/2010/main" val="2885546357"/>
              </p:ext>
            </p:extLst>
          </p:nvPr>
        </p:nvGraphicFramePr>
        <p:xfrm>
          <a:off x="812593" y="2473640"/>
          <a:ext cx="4149090" cy="474980"/>
        </p:xfrm>
        <a:graphic>
          <a:graphicData uri="http://schemas.openxmlformats.org/presentationml/2006/ole">
            <mc:AlternateContent xmlns:mc="http://schemas.openxmlformats.org/markup-compatibility/2006">
              <mc:Choice xmlns:v="urn:schemas-microsoft-com:vml" Requires="v">
                <p:oleObj spid="_x0000_s13065" name="Equation" r:id="rId6" imgW="3771720" imgH="431640" progId="Equation.DSMT4">
                  <p:embed/>
                </p:oleObj>
              </mc:Choice>
              <mc:Fallback>
                <p:oleObj name="Equation" r:id="rId6" imgW="3771720" imgH="431640" progId="Equation.DSMT4">
                  <p:embed/>
                  <p:pic>
                    <p:nvPicPr>
                      <p:cNvPr id="0" name=""/>
                      <p:cNvPicPr/>
                      <p:nvPr/>
                    </p:nvPicPr>
                    <p:blipFill>
                      <a:blip r:embed="rId7"/>
                      <a:stretch>
                        <a:fillRect/>
                      </a:stretch>
                    </p:blipFill>
                    <p:spPr>
                      <a:xfrm>
                        <a:off x="812593" y="2473640"/>
                        <a:ext cx="4149090" cy="474980"/>
                      </a:xfrm>
                      <a:prstGeom prst="rect">
                        <a:avLst/>
                      </a:prstGeom>
                    </p:spPr>
                  </p:pic>
                </p:oleObj>
              </mc:Fallback>
            </mc:AlternateContent>
          </a:graphicData>
        </a:graphic>
      </p:graphicFrame>
      <p:sp>
        <p:nvSpPr>
          <p:cNvPr id="422" name="Content Placeholder 3"/>
          <p:cNvSpPr txBox="1">
            <a:spLocks noGrp="1"/>
          </p:cNvSpPr>
          <p:nvPr>
            <p:ph type="body" idx="2"/>
          </p:nvPr>
        </p:nvSpPr>
        <p:spPr>
          <a:xfrm>
            <a:off x="457200" y="3046810"/>
            <a:ext cx="198783" cy="600848"/>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b="0" i="0" u="none" strike="noStrike" cap="none" dirty="0">
                <a:solidFill>
                  <a:schemeClr val="dk1"/>
                </a:solidFill>
                <a:latin typeface="+mn-lt"/>
                <a:ea typeface="Arial"/>
                <a:cs typeface="Arial"/>
                <a:sym typeface="Arial"/>
              </a:rPr>
              <a:t> </a:t>
            </a:r>
            <a:endParaRPr b="0" i="0" u="none" strike="noStrike" cap="none" dirty="0">
              <a:solidFill>
                <a:schemeClr val="dk1"/>
              </a:solidFill>
              <a:latin typeface="+mn-lt"/>
              <a:ea typeface="Arial"/>
              <a:cs typeface="Arial"/>
              <a:sym typeface="Arial"/>
            </a:endParaRPr>
          </a:p>
        </p:txBody>
      </p:sp>
      <p:graphicFrame>
        <p:nvGraphicFramePr>
          <p:cNvPr id="15" name="Object 14" descr="Intercept = b sub 0 = 32,673"/>
          <p:cNvGraphicFramePr>
            <a:graphicFrameLocks noChangeAspect="1"/>
          </p:cNvGraphicFramePr>
          <p:nvPr>
            <p:extLst>
              <p:ext uri="{D42A27DB-BD31-4B8C-83A1-F6EECF244321}">
                <p14:modId xmlns:p14="http://schemas.microsoft.com/office/powerpoint/2010/main" val="2166144194"/>
              </p:ext>
            </p:extLst>
          </p:nvPr>
        </p:nvGraphicFramePr>
        <p:xfrm>
          <a:off x="812593" y="3265700"/>
          <a:ext cx="3535362" cy="461963"/>
        </p:xfrm>
        <a:graphic>
          <a:graphicData uri="http://schemas.openxmlformats.org/presentationml/2006/ole">
            <mc:AlternateContent xmlns:mc="http://schemas.openxmlformats.org/markup-compatibility/2006">
              <mc:Choice xmlns:v="urn:schemas-microsoft-com:vml" Requires="v">
                <p:oleObj spid="_x0000_s13066" name="Equation" r:id="rId8" imgW="2920680" imgH="380880" progId="Equation.DSMT4">
                  <p:embed/>
                </p:oleObj>
              </mc:Choice>
              <mc:Fallback>
                <p:oleObj name="Equation" r:id="rId8" imgW="2920680" imgH="380880" progId="Equation.DSMT4">
                  <p:embed/>
                  <p:pic>
                    <p:nvPicPr>
                      <p:cNvPr id="2" name="Object 1"/>
                      <p:cNvPicPr/>
                      <p:nvPr/>
                    </p:nvPicPr>
                    <p:blipFill>
                      <a:blip r:embed="rId9"/>
                      <a:stretch>
                        <a:fillRect/>
                      </a:stretch>
                    </p:blipFill>
                    <p:spPr>
                      <a:xfrm>
                        <a:off x="812593" y="3265700"/>
                        <a:ext cx="3535362" cy="461963"/>
                      </a:xfrm>
                      <a:prstGeom prst="rect">
                        <a:avLst/>
                      </a:prstGeom>
                    </p:spPr>
                  </p:pic>
                </p:oleObj>
              </mc:Fallback>
            </mc:AlternateContent>
          </a:graphicData>
        </a:graphic>
      </p:graphicFrame>
      <p:graphicFrame>
        <p:nvGraphicFramePr>
          <p:cNvPr id="16" name="Object 15" descr="= Intercept left parenthesis c 4 colon c 45, b 4 colon b 45 right parenthesis"/>
          <p:cNvGraphicFramePr>
            <a:graphicFrameLocks noChangeAspect="1"/>
          </p:cNvGraphicFramePr>
          <p:nvPr>
            <p:extLst>
              <p:ext uri="{D42A27DB-BD31-4B8C-83A1-F6EECF244321}">
                <p14:modId xmlns:p14="http://schemas.microsoft.com/office/powerpoint/2010/main" val="2660005987"/>
              </p:ext>
            </p:extLst>
          </p:nvPr>
        </p:nvGraphicFramePr>
        <p:xfrm>
          <a:off x="812593" y="3842459"/>
          <a:ext cx="4932362" cy="474663"/>
        </p:xfrm>
        <a:graphic>
          <a:graphicData uri="http://schemas.openxmlformats.org/presentationml/2006/ole">
            <mc:AlternateContent xmlns:mc="http://schemas.openxmlformats.org/markup-compatibility/2006">
              <mc:Choice xmlns:v="urn:schemas-microsoft-com:vml" Requires="v">
                <p:oleObj spid="_x0000_s13067" name="Equation" r:id="rId10" imgW="4483080" imgH="431640" progId="Equation.DSMT4">
                  <p:embed/>
                </p:oleObj>
              </mc:Choice>
              <mc:Fallback>
                <p:oleObj name="Equation" r:id="rId10" imgW="4483080" imgH="431640" progId="Equation.DSMT4">
                  <p:embed/>
                  <p:pic>
                    <p:nvPicPr>
                      <p:cNvPr id="3" name="Object 2"/>
                      <p:cNvPicPr/>
                      <p:nvPr/>
                    </p:nvPicPr>
                    <p:blipFill>
                      <a:blip r:embed="rId11"/>
                      <a:stretch>
                        <a:fillRect/>
                      </a:stretch>
                    </p:blipFill>
                    <p:spPr>
                      <a:xfrm>
                        <a:off x="812593" y="3842459"/>
                        <a:ext cx="4932362" cy="474663"/>
                      </a:xfrm>
                      <a:prstGeom prst="rect">
                        <a:avLst/>
                      </a:prstGeom>
                    </p:spPr>
                  </p:pic>
                </p:oleObj>
              </mc:Fallback>
            </mc:AlternateContent>
          </a:graphicData>
        </a:graphic>
      </p:graphicFrame>
      <p:sp>
        <p:nvSpPr>
          <p:cNvPr id="425" name="Content Placeholder 4"/>
          <p:cNvSpPr txBox="1">
            <a:spLocks noGrp="1"/>
          </p:cNvSpPr>
          <p:nvPr>
            <p:ph type="body" idx="3"/>
          </p:nvPr>
        </p:nvSpPr>
        <p:spPr>
          <a:xfrm>
            <a:off x="457199" y="4421532"/>
            <a:ext cx="6549887" cy="637481"/>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b="0" i="0" u="none" strike="noStrike" cap="none" dirty="0">
                <a:solidFill>
                  <a:schemeClr val="dk1"/>
                </a:solidFill>
                <a:latin typeface="+mn-lt"/>
                <a:ea typeface="Arial"/>
                <a:cs typeface="Arial"/>
                <a:sym typeface="Arial"/>
              </a:rPr>
              <a:t>Estimate </a:t>
            </a:r>
            <a:r>
              <a:rPr lang="en-US" b="0" i="1" u="none" strike="noStrike" cap="none" dirty="0">
                <a:solidFill>
                  <a:schemeClr val="dk1"/>
                </a:solidFill>
                <a:latin typeface="+mn-lt"/>
                <a:ea typeface="Arial"/>
                <a:cs typeface="Arial"/>
                <a:sym typeface="Arial"/>
              </a:rPr>
              <a:t>Y</a:t>
            </a:r>
            <a:r>
              <a:rPr lang="en-US" b="0" i="0" u="none" strike="noStrike" cap="none" dirty="0">
                <a:solidFill>
                  <a:schemeClr val="dk1"/>
                </a:solidFill>
                <a:latin typeface="+mn-lt"/>
                <a:ea typeface="Arial"/>
                <a:cs typeface="Arial"/>
                <a:sym typeface="Arial"/>
              </a:rPr>
              <a:t> when </a:t>
            </a:r>
            <a:r>
              <a:rPr lang="en-US" b="0" i="1" u="none" strike="noStrike" cap="none" dirty="0">
                <a:solidFill>
                  <a:schemeClr val="dk1"/>
                </a:solidFill>
                <a:latin typeface="+mn-lt"/>
                <a:ea typeface="Arial"/>
                <a:cs typeface="Arial"/>
                <a:sym typeface="Arial"/>
              </a:rPr>
              <a:t>X </a:t>
            </a:r>
            <a:r>
              <a:rPr lang="en-US" b="0" i="0" u="none" strike="noStrike" cap="none" dirty="0">
                <a:solidFill>
                  <a:schemeClr val="dk1"/>
                </a:solidFill>
                <a:latin typeface="+mn-lt"/>
                <a:ea typeface="Arial"/>
                <a:cs typeface="Arial"/>
                <a:sym typeface="Arial"/>
              </a:rPr>
              <a:t>= 1750 square feet</a:t>
            </a:r>
            <a:endParaRPr b="0" i="0" u="none" strike="noStrike" cap="none" dirty="0">
              <a:solidFill>
                <a:schemeClr val="dk1"/>
              </a:solidFill>
              <a:latin typeface="+mn-lt"/>
              <a:ea typeface="Arial"/>
              <a:cs typeface="Arial"/>
              <a:sym typeface="Arial"/>
            </a:endParaRPr>
          </a:p>
        </p:txBody>
      </p:sp>
      <p:graphicFrame>
        <p:nvGraphicFramePr>
          <p:cNvPr id="4" name="Object 3" descr="Y hat = 32,673 + 35.036 times 1750 = $93,986"/>
          <p:cNvGraphicFramePr>
            <a:graphicFrameLocks noChangeAspect="1"/>
          </p:cNvGraphicFramePr>
          <p:nvPr>
            <p:extLst>
              <p:ext uri="{D42A27DB-BD31-4B8C-83A1-F6EECF244321}">
                <p14:modId xmlns:p14="http://schemas.microsoft.com/office/powerpoint/2010/main" val="1824645877"/>
              </p:ext>
            </p:extLst>
          </p:nvPr>
        </p:nvGraphicFramePr>
        <p:xfrm>
          <a:off x="749060" y="5163423"/>
          <a:ext cx="5015230" cy="474980"/>
        </p:xfrm>
        <a:graphic>
          <a:graphicData uri="http://schemas.openxmlformats.org/presentationml/2006/ole">
            <mc:AlternateContent xmlns:mc="http://schemas.openxmlformats.org/markup-compatibility/2006">
              <mc:Choice xmlns:v="urn:schemas-microsoft-com:vml" Requires="v">
                <p:oleObj spid="_x0000_s13068" name="Equation" r:id="rId12" imgW="4559040" imgH="431640" progId="Equation.DSMT4">
                  <p:embed/>
                </p:oleObj>
              </mc:Choice>
              <mc:Fallback>
                <p:oleObj name="Equation" r:id="rId12" imgW="4559040" imgH="431640" progId="Equation.DSMT4">
                  <p:embed/>
                  <p:pic>
                    <p:nvPicPr>
                      <p:cNvPr id="0" name=""/>
                      <p:cNvPicPr/>
                      <p:nvPr/>
                    </p:nvPicPr>
                    <p:blipFill>
                      <a:blip r:embed="rId13"/>
                      <a:stretch>
                        <a:fillRect/>
                      </a:stretch>
                    </p:blipFill>
                    <p:spPr>
                      <a:xfrm>
                        <a:off x="749060" y="5163423"/>
                        <a:ext cx="5015230" cy="474980"/>
                      </a:xfrm>
                      <a:prstGeom prst="rect">
                        <a:avLst/>
                      </a:prstGeom>
                    </p:spPr>
                  </p:pic>
                </p:oleObj>
              </mc:Fallback>
            </mc:AlternateContent>
          </a:graphicData>
        </a:graphic>
      </p:graphicFrame>
      <p:graphicFrame>
        <p:nvGraphicFramePr>
          <p:cNvPr id="18" name="Object 17" descr="= trend left parenthesis C 4 colon C 45, B 4 colon B 45, 1750 right parenthesis"/>
          <p:cNvGraphicFramePr>
            <a:graphicFrameLocks noChangeAspect="1"/>
          </p:cNvGraphicFramePr>
          <p:nvPr>
            <p:extLst>
              <p:ext uri="{D42A27DB-BD31-4B8C-83A1-F6EECF244321}">
                <p14:modId xmlns:p14="http://schemas.microsoft.com/office/powerpoint/2010/main" val="3670624584"/>
              </p:ext>
            </p:extLst>
          </p:nvPr>
        </p:nvGraphicFramePr>
        <p:xfrm>
          <a:off x="1025525" y="5745088"/>
          <a:ext cx="4946650" cy="474663"/>
        </p:xfrm>
        <a:graphic>
          <a:graphicData uri="http://schemas.openxmlformats.org/presentationml/2006/ole">
            <mc:AlternateContent xmlns:mc="http://schemas.openxmlformats.org/markup-compatibility/2006">
              <mc:Choice xmlns:v="urn:schemas-microsoft-com:vml" Requires="v">
                <p:oleObj spid="_x0000_s13069" name="Equation" r:id="rId14" imgW="4495680" imgH="431640" progId="Equation.DSMT4">
                  <p:embed/>
                </p:oleObj>
              </mc:Choice>
              <mc:Fallback>
                <p:oleObj name="Equation" r:id="rId14" imgW="4495680" imgH="431640" progId="Equation.DSMT4">
                  <p:embed/>
                  <p:pic>
                    <p:nvPicPr>
                      <p:cNvPr id="16" name="Object 15"/>
                      <p:cNvPicPr/>
                      <p:nvPr/>
                    </p:nvPicPr>
                    <p:blipFill>
                      <a:blip r:embed="rId15"/>
                      <a:stretch>
                        <a:fillRect/>
                      </a:stretch>
                    </p:blipFill>
                    <p:spPr>
                      <a:xfrm>
                        <a:off x="1025525" y="5745088"/>
                        <a:ext cx="4946650" cy="474663"/>
                      </a:xfrm>
                      <a:prstGeom prst="rect">
                        <a:avLst/>
                      </a:prstGeom>
                    </p:spPr>
                  </p:pic>
                </p:oleObj>
              </mc:Fallback>
            </mc:AlternateContent>
          </a:graphicData>
        </a:graphic>
      </p:graphicFrame>
      <p:pic>
        <p:nvPicPr>
          <p:cNvPr id="5" name="Picture 4" descr="An Excel sheet displays a table titled, home market value. The table has 7 rows and 3 columns. The columns have the following headings from left to right. House Age, Square Feet, Market Value. The row entries are as follows. Row 1. 33, 1,812, $90,000.00. Row 2. 32, 1,914, $104,400.00. Row 3. 32, 1,842, $93,300.00. Row 4. 33, 1,812, $91,000.00. Row 5. 32, 1,836, $101,900.00. Row 6. 33, 2,028, $108,500.00. Row 7. 32, 1,73, $87,600.00."/>
          <p:cNvPicPr>
            <a:picLocks noChangeAspect="1"/>
          </p:cNvPicPr>
          <p:nvPr/>
        </p:nvPicPr>
        <p:blipFill>
          <a:blip r:embed="rId16"/>
          <a:stretch>
            <a:fillRect/>
          </a:stretch>
        </p:blipFill>
        <p:spPr>
          <a:xfrm>
            <a:off x="5980773" y="1905116"/>
            <a:ext cx="2577169" cy="1834501"/>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Modeling Relationships and Trends in Data</a:t>
            </a:r>
            <a:endParaRPr sz="3600" b="1" i="0" u="none" strike="noStrike" cap="none" dirty="0">
              <a:solidFill>
                <a:srgbClr val="007FA3"/>
              </a:solidFill>
              <a:latin typeface="+mj-lt"/>
              <a:ea typeface="Arial"/>
              <a:cs typeface="Arial"/>
              <a:sym typeface="Arial"/>
            </a:endParaRPr>
          </a:p>
        </p:txBody>
      </p:sp>
      <p:sp>
        <p:nvSpPr>
          <p:cNvPr id="229" name="Content Placeholder 2"/>
          <p:cNvSpPr txBox="1">
            <a:spLocks noGrp="1"/>
          </p:cNvSpPr>
          <p:nvPr>
            <p:ph type="body" idx="1"/>
          </p:nvPr>
        </p:nvSpPr>
        <p:spPr>
          <a:xfrm>
            <a:off x="457200" y="1600200"/>
            <a:ext cx="8229600" cy="4407408"/>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Create charts to better understand data sets.</a:t>
            </a:r>
            <a:endParaRPr dirty="0">
              <a:latin typeface="+mn-lt"/>
            </a:endParaRPr>
          </a:p>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For cross-sectional data, use a scatter chart.</a:t>
            </a:r>
            <a:endParaRPr dirty="0">
              <a:latin typeface="+mn-lt"/>
            </a:endParaRPr>
          </a:p>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For time series data, use a line chart.</a:t>
            </a:r>
            <a:endParaRPr dirty="0">
              <a:latin typeface="+mn-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Simple Linear Regression with Excel</a:t>
            </a:r>
            <a:endParaRPr sz="3600" b="1" i="0" u="none" strike="noStrike" cap="none" dirty="0">
              <a:solidFill>
                <a:srgbClr val="007FA3"/>
              </a:solidFill>
              <a:latin typeface="+mj-lt"/>
              <a:ea typeface="Arial"/>
              <a:cs typeface="Arial"/>
              <a:sym typeface="Arial"/>
            </a:endParaRPr>
          </a:p>
        </p:txBody>
      </p:sp>
      <p:graphicFrame>
        <p:nvGraphicFramePr>
          <p:cNvPr id="2" name="Object 1" descr="Data is greater than Data Analysis is greater than Regression"/>
          <p:cNvGraphicFramePr>
            <a:graphicFrameLocks noChangeAspect="1"/>
          </p:cNvGraphicFramePr>
          <p:nvPr>
            <p:extLst>
              <p:ext uri="{D42A27DB-BD31-4B8C-83A1-F6EECF244321}">
                <p14:modId xmlns:p14="http://schemas.microsoft.com/office/powerpoint/2010/main" val="3159681252"/>
              </p:ext>
            </p:extLst>
          </p:nvPr>
        </p:nvGraphicFramePr>
        <p:xfrm>
          <a:off x="457200" y="1780029"/>
          <a:ext cx="5156200" cy="392113"/>
        </p:xfrm>
        <a:graphic>
          <a:graphicData uri="http://schemas.openxmlformats.org/presentationml/2006/ole">
            <mc:AlternateContent xmlns:mc="http://schemas.openxmlformats.org/markup-compatibility/2006">
              <mc:Choice xmlns:v="urn:schemas-microsoft-com:vml" Requires="v">
                <p:oleObj spid="_x0000_s13437" name="Equation" r:id="rId4" imgW="4686120" imgH="355320" progId="Equation.DSMT4">
                  <p:embed/>
                </p:oleObj>
              </mc:Choice>
              <mc:Fallback>
                <p:oleObj name="Equation" r:id="rId4" imgW="4686120" imgH="355320" progId="Equation.DSMT4">
                  <p:embed/>
                  <p:pic>
                    <p:nvPicPr>
                      <p:cNvPr id="0" name=""/>
                      <p:cNvPicPr/>
                      <p:nvPr/>
                    </p:nvPicPr>
                    <p:blipFill>
                      <a:blip r:embed="rId5"/>
                      <a:stretch>
                        <a:fillRect/>
                      </a:stretch>
                    </p:blipFill>
                    <p:spPr>
                      <a:xfrm>
                        <a:off x="457200" y="1780029"/>
                        <a:ext cx="5156200" cy="392113"/>
                      </a:xfrm>
                      <a:prstGeom prst="rect">
                        <a:avLst/>
                      </a:prstGeom>
                    </p:spPr>
                  </p:pic>
                </p:oleObj>
              </mc:Fallback>
            </mc:AlternateContent>
          </a:graphicData>
        </a:graphic>
      </p:graphicFrame>
      <p:sp>
        <p:nvSpPr>
          <p:cNvPr id="435" name="Content Placeholder 2"/>
          <p:cNvSpPr txBox="1">
            <a:spLocks noGrp="1"/>
          </p:cNvSpPr>
          <p:nvPr>
            <p:ph type="body" idx="1"/>
          </p:nvPr>
        </p:nvSpPr>
        <p:spPr>
          <a:xfrm>
            <a:off x="457200" y="2281448"/>
            <a:ext cx="2817224" cy="1981199"/>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Input </a:t>
            </a:r>
            <a:r>
              <a:rPr lang="en-US" sz="2400" b="0" i="1" u="none" strike="noStrike" cap="none" dirty="0">
                <a:solidFill>
                  <a:schemeClr val="dk1"/>
                </a:solidFill>
                <a:latin typeface="+mn-lt"/>
                <a:sym typeface="Arial"/>
              </a:rPr>
              <a:t>Y</a:t>
            </a:r>
            <a:r>
              <a:rPr lang="en-US" sz="2400" b="0" i="0" u="none" strike="noStrike" cap="none" dirty="0">
                <a:solidFill>
                  <a:schemeClr val="dk1"/>
                </a:solidFill>
                <a:latin typeface="+mn-lt"/>
                <a:sym typeface="Arial"/>
              </a:rPr>
              <a:t> Range (with header)</a:t>
            </a:r>
            <a:endParaRPr sz="2400" dirty="0">
              <a:latin typeface="+mn-lt"/>
            </a:endParaRPr>
          </a:p>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Input </a:t>
            </a:r>
            <a:r>
              <a:rPr lang="en-US" sz="2400" b="0" i="1" u="none" strike="noStrike" cap="none" dirty="0">
                <a:solidFill>
                  <a:schemeClr val="dk1"/>
                </a:solidFill>
                <a:latin typeface="+mn-lt"/>
                <a:sym typeface="Arial"/>
              </a:rPr>
              <a:t>X</a:t>
            </a:r>
            <a:r>
              <a:rPr lang="en-US" sz="2400" b="0" i="0" u="none" strike="noStrike" cap="none" dirty="0">
                <a:solidFill>
                  <a:schemeClr val="dk1"/>
                </a:solidFill>
                <a:latin typeface="+mn-lt"/>
                <a:sym typeface="Arial"/>
              </a:rPr>
              <a:t> Range (with header)</a:t>
            </a:r>
            <a:endParaRPr sz="2400" dirty="0">
              <a:latin typeface="+mn-lt"/>
            </a:endParaRPr>
          </a:p>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Check</a:t>
            </a:r>
            <a:r>
              <a:rPr lang="en-US" sz="2400" b="0" i="1" u="none" strike="noStrike" cap="none" dirty="0">
                <a:solidFill>
                  <a:schemeClr val="dk1"/>
                </a:solidFill>
                <a:latin typeface="+mn-lt"/>
                <a:sym typeface="Arial"/>
              </a:rPr>
              <a:t> </a:t>
            </a:r>
            <a:r>
              <a:rPr lang="en-US" sz="2400" b="0" i="0" u="none" strike="noStrike" cap="none" dirty="0" smtClean="0">
                <a:solidFill>
                  <a:schemeClr val="dk1"/>
                </a:solidFill>
                <a:latin typeface="+mn-lt"/>
                <a:sym typeface="Arial"/>
              </a:rPr>
              <a:t>Labels box</a:t>
            </a:r>
            <a:endParaRPr sz="2400" b="0" i="0" u="none" strike="noStrike" cap="none" dirty="0">
              <a:solidFill>
                <a:schemeClr val="dk1"/>
              </a:solidFill>
              <a:latin typeface="+mn-lt"/>
              <a:sym typeface="Arial"/>
            </a:endParaRPr>
          </a:p>
        </p:txBody>
      </p:sp>
      <p:sp>
        <p:nvSpPr>
          <p:cNvPr id="437" name="Content Placeholder 3"/>
          <p:cNvSpPr txBox="1">
            <a:spLocks noGrp="1"/>
          </p:cNvSpPr>
          <p:nvPr>
            <p:ph type="body" idx="2"/>
          </p:nvPr>
        </p:nvSpPr>
        <p:spPr>
          <a:xfrm>
            <a:off x="457200" y="4568009"/>
            <a:ext cx="3052482" cy="1143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Excel outputs a table with many useful regression statistics.</a:t>
            </a:r>
            <a:endParaRPr sz="2400" b="0" i="0" u="none" strike="noStrike" cap="none" dirty="0">
              <a:solidFill>
                <a:schemeClr val="dk1"/>
              </a:solidFill>
              <a:latin typeface="+mn-lt"/>
              <a:ea typeface="Arial"/>
              <a:cs typeface="Arial"/>
              <a:sym typeface="Arial"/>
            </a:endParaRPr>
          </a:p>
        </p:txBody>
      </p:sp>
      <p:pic>
        <p:nvPicPr>
          <p:cNvPr id="3" name="Picture 2" descr="A dialog box titled, Regression has 4 sections. The first section labeled, Input, has two input fields input Y range and Input X range. Three check boxes are labeled, labels, constant is zero, and confidence level. An input field reads, 95%. The second section, Output options, has three radio buttons labeled, output range, new worksheet p l y, and new workbook, where new worksheet p l y radio button is selected. The third section labeled, Residuals, has four checkboxes labeled, Residuals, Residual plots, standardized residuals, and line fit plots. The fourth section labeled, Normal probability, has a check box labeled, normal probability plots."/>
          <p:cNvPicPr>
            <a:picLocks noChangeAspect="1"/>
          </p:cNvPicPr>
          <p:nvPr/>
        </p:nvPicPr>
        <p:blipFill>
          <a:blip r:embed="rId6"/>
          <a:stretch>
            <a:fillRect/>
          </a:stretch>
        </p:blipFill>
        <p:spPr>
          <a:xfrm>
            <a:off x="4367442" y="2281448"/>
            <a:ext cx="4007082" cy="378539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Home Market Value Regression Results</a:t>
            </a:r>
            <a:endParaRPr sz="3600" b="1" i="0" u="none" strike="noStrike" cap="none" dirty="0">
              <a:solidFill>
                <a:srgbClr val="007FA3"/>
              </a:solidFill>
              <a:latin typeface="+mj-lt"/>
              <a:ea typeface="Arial"/>
              <a:cs typeface="Arial"/>
              <a:sym typeface="Arial"/>
            </a:endParaRPr>
          </a:p>
        </p:txBody>
      </p:sp>
      <p:pic>
        <p:nvPicPr>
          <p:cNvPr id="3" name="Picture 2" descr="An Excel sheet titled, regression analysis, has a table for regressions statistics and two tables for ANOVA. The first table titled, Regression Statistics has 2 columns and 5 rows. The row entries are as follows. Row 1. Multiple R, 0.7315255223. Row 2. R Square, 0.534734202. Row 3. Adjusted R Square, 0.523102557. Row 4. Standard Error, 7287.722712. Row 5. Observations, 42. The second table titled, ANOVA has 6 columns and 3 rows. The column are as follows. Blank, d f, S S, M S, F, and Significance F. The row entries are as follows. Row 1. Regression, 1, 2441633669, 2441633669, 45.97236277, 3.79802E minus 08. Row 2. Residual, 40, 2124436093, 53110902.32, Blank, Blank. Row 3. Total, 41, 4566069762, Blank, Blank, Blank. The third table has 7 columns and 2 rows. The column are as follows. Blank, Coefficients, Standard Error, T Statistics, P value, Lower 95%, Upper 95%. The row entries are as follows. Row 1. Intercept, 32673.2199, 8831.950745, 3.669434116, 0.000649604, 14823.18178, 50523.25802. Row 2. Square Feet, 35.03637528, 5.16738385, 6.780292234, 3.79802E minus 08, 24.59270036, 45.48004481."/>
          <p:cNvPicPr>
            <a:picLocks noChangeAspect="1"/>
          </p:cNvPicPr>
          <p:nvPr/>
        </p:nvPicPr>
        <p:blipFill>
          <a:blip r:embed="rId3"/>
          <a:stretch>
            <a:fillRect/>
          </a:stretch>
        </p:blipFill>
        <p:spPr>
          <a:xfrm>
            <a:off x="803237" y="1858939"/>
            <a:ext cx="7537526" cy="3696713"/>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dirty="0">
                <a:latin typeface="+mj-lt"/>
              </a:rPr>
              <a:t>Regression Statistics</a:t>
            </a:r>
          </a:p>
        </p:txBody>
      </p:sp>
      <p:sp>
        <p:nvSpPr>
          <p:cNvPr id="15" name="Content Placeholder 14"/>
          <p:cNvSpPr>
            <a:spLocks noGrp="1"/>
          </p:cNvSpPr>
          <p:nvPr>
            <p:ph type="body" idx="1"/>
          </p:nvPr>
        </p:nvSpPr>
        <p:spPr>
          <a:xfrm>
            <a:off x="457200" y="1600201"/>
            <a:ext cx="1689652" cy="536712"/>
          </a:xfrm>
        </p:spPr>
        <p:txBody>
          <a:bodyPr/>
          <a:lstStyle/>
          <a:p>
            <a:pPr marL="255588" lvl="0" indent="-255588">
              <a:buSzPct val="100000"/>
            </a:pPr>
            <a:r>
              <a:rPr lang="en-US" sz="2000" b="1" dirty="0">
                <a:solidFill>
                  <a:srgbClr val="000000"/>
                </a:solidFill>
                <a:latin typeface="+mn-lt"/>
              </a:rPr>
              <a:t>Multiple </a:t>
            </a:r>
            <a:r>
              <a:rPr lang="en-US" sz="2000" b="1" i="1" dirty="0">
                <a:solidFill>
                  <a:srgbClr val="000000"/>
                </a:solidFill>
                <a:latin typeface="+mn-lt"/>
              </a:rPr>
              <a:t>R</a:t>
            </a:r>
            <a:r>
              <a:rPr lang="en-US" sz="2000" b="1" dirty="0">
                <a:solidFill>
                  <a:srgbClr val="000000"/>
                </a:solidFill>
                <a:latin typeface="+mn-lt"/>
              </a:rPr>
              <a:t> </a:t>
            </a:r>
            <a:r>
              <a:rPr lang="en-US" sz="2000" dirty="0">
                <a:solidFill>
                  <a:srgbClr val="000000"/>
                </a:solidFill>
                <a:latin typeface="+mn-lt"/>
              </a:rPr>
              <a:t>-</a:t>
            </a:r>
          </a:p>
        </p:txBody>
      </p:sp>
      <p:graphicFrame>
        <p:nvGraphicFramePr>
          <p:cNvPr id="29" name="Object 28" descr="Absolute value of r,"/>
          <p:cNvGraphicFramePr>
            <a:graphicFrameLocks noChangeAspect="1"/>
          </p:cNvGraphicFramePr>
          <p:nvPr>
            <p:extLst>
              <p:ext uri="{D42A27DB-BD31-4B8C-83A1-F6EECF244321}">
                <p14:modId xmlns:p14="http://schemas.microsoft.com/office/powerpoint/2010/main" val="4293424093"/>
              </p:ext>
            </p:extLst>
          </p:nvPr>
        </p:nvGraphicFramePr>
        <p:xfrm>
          <a:off x="2274479" y="1754307"/>
          <a:ext cx="334818" cy="392545"/>
        </p:xfrm>
        <a:graphic>
          <a:graphicData uri="http://schemas.openxmlformats.org/presentationml/2006/ole">
            <mc:AlternateContent xmlns:mc="http://schemas.openxmlformats.org/markup-compatibility/2006">
              <mc:Choice xmlns:v="urn:schemas-microsoft-com:vml" Requires="v">
                <p:oleObj spid="_x0000_s15841" name="Equation" r:id="rId3" imgW="368280" imgH="431640" progId="Equation.DSMT4">
                  <p:embed/>
                </p:oleObj>
              </mc:Choice>
              <mc:Fallback>
                <p:oleObj name="Equation" r:id="rId3" imgW="368280" imgH="431640" progId="Equation.DSMT4">
                  <p:embed/>
                  <p:pic>
                    <p:nvPicPr>
                      <p:cNvPr id="2" name="Object 1"/>
                      <p:cNvPicPr/>
                      <p:nvPr/>
                    </p:nvPicPr>
                    <p:blipFill>
                      <a:blip r:embed="rId4"/>
                      <a:stretch>
                        <a:fillRect/>
                      </a:stretch>
                    </p:blipFill>
                    <p:spPr>
                      <a:xfrm>
                        <a:off x="2274479" y="1754307"/>
                        <a:ext cx="334818" cy="392545"/>
                      </a:xfrm>
                      <a:prstGeom prst="rect">
                        <a:avLst/>
                      </a:prstGeom>
                    </p:spPr>
                  </p:pic>
                </p:oleObj>
              </mc:Fallback>
            </mc:AlternateContent>
          </a:graphicData>
        </a:graphic>
      </p:graphicFrame>
      <p:sp>
        <p:nvSpPr>
          <p:cNvPr id="16" name="Content Placeholder 15"/>
          <p:cNvSpPr>
            <a:spLocks noGrp="1"/>
          </p:cNvSpPr>
          <p:nvPr>
            <p:ph type="body" idx="2"/>
          </p:nvPr>
        </p:nvSpPr>
        <p:spPr>
          <a:xfrm>
            <a:off x="2806497" y="1798179"/>
            <a:ext cx="5582127" cy="304800"/>
          </a:xfrm>
        </p:spPr>
        <p:txBody>
          <a:bodyPr/>
          <a:lstStyle/>
          <a:p>
            <a:pPr marL="0" lvl="0" indent="0">
              <a:spcBef>
                <a:spcPts val="0"/>
              </a:spcBef>
              <a:buNone/>
            </a:pPr>
            <a:r>
              <a:rPr lang="en-US" sz="2000" dirty="0">
                <a:latin typeface="+mn-lt"/>
              </a:rPr>
              <a:t>where </a:t>
            </a:r>
            <a:r>
              <a:rPr lang="en-US" sz="2000" i="1" dirty="0">
                <a:latin typeface="+mn-lt"/>
              </a:rPr>
              <a:t>r</a:t>
            </a:r>
            <a:r>
              <a:rPr lang="en-US" sz="2000" dirty="0">
                <a:latin typeface="+mn-lt"/>
              </a:rPr>
              <a:t> is the sample correlation coefficient. The</a:t>
            </a:r>
          </a:p>
        </p:txBody>
      </p:sp>
      <p:sp>
        <p:nvSpPr>
          <p:cNvPr id="17" name="Content Placeholder 16"/>
          <p:cNvSpPr>
            <a:spLocks noGrp="1"/>
          </p:cNvSpPr>
          <p:nvPr>
            <p:ph type="body" idx="3"/>
          </p:nvPr>
        </p:nvSpPr>
        <p:spPr>
          <a:xfrm>
            <a:off x="722048" y="2232306"/>
            <a:ext cx="7964752" cy="304800"/>
          </a:xfrm>
        </p:spPr>
        <p:txBody>
          <a:bodyPr/>
          <a:lstStyle/>
          <a:p>
            <a:pPr marL="0" lvl="0" indent="0">
              <a:spcBef>
                <a:spcPts val="0"/>
              </a:spcBef>
              <a:buSzPts val="2700"/>
              <a:buNone/>
            </a:pPr>
            <a:r>
              <a:rPr lang="en-US" sz="2000" dirty="0">
                <a:latin typeface="+mn-lt"/>
              </a:rPr>
              <a:t>value of</a:t>
            </a:r>
            <a:r>
              <a:rPr lang="en-US" sz="2000" i="1" dirty="0">
                <a:latin typeface="+mn-lt"/>
              </a:rPr>
              <a:t> r</a:t>
            </a:r>
            <a:r>
              <a:rPr lang="en-US" sz="2000" dirty="0">
                <a:latin typeface="+mn-lt"/>
              </a:rPr>
              <a:t> varies from −1 to +1 (</a:t>
            </a:r>
            <a:r>
              <a:rPr lang="en-US" sz="2000" i="1" dirty="0">
                <a:latin typeface="+mn-lt"/>
              </a:rPr>
              <a:t>r</a:t>
            </a:r>
            <a:r>
              <a:rPr lang="en-US" sz="2000" dirty="0">
                <a:latin typeface="+mn-lt"/>
              </a:rPr>
              <a:t> is negative if slope is negative)</a:t>
            </a:r>
          </a:p>
        </p:txBody>
      </p:sp>
      <p:sp>
        <p:nvSpPr>
          <p:cNvPr id="18" name="Content Placeholder 17"/>
          <p:cNvSpPr>
            <a:spLocks noGrp="1"/>
          </p:cNvSpPr>
          <p:nvPr>
            <p:ph type="body" idx="4"/>
          </p:nvPr>
        </p:nvSpPr>
        <p:spPr>
          <a:xfrm>
            <a:off x="457199" y="2628266"/>
            <a:ext cx="4810539" cy="522437"/>
          </a:xfrm>
        </p:spPr>
        <p:txBody>
          <a:bodyPr/>
          <a:lstStyle/>
          <a:p>
            <a:pPr marL="255588" lvl="0" indent="-255588">
              <a:buSzPct val="100000"/>
              <a:tabLst>
                <a:tab pos="168275" algn="l"/>
              </a:tabLst>
            </a:pPr>
            <a:r>
              <a:rPr lang="en-US" sz="2000" b="1" i="1" dirty="0">
                <a:latin typeface="+mn-lt"/>
              </a:rPr>
              <a:t>R</a:t>
            </a:r>
            <a:r>
              <a:rPr lang="en-US" sz="2000" b="1" dirty="0">
                <a:latin typeface="+mn-lt"/>
              </a:rPr>
              <a:t> Square </a:t>
            </a:r>
            <a:r>
              <a:rPr lang="en-US" sz="2000" dirty="0">
                <a:latin typeface="+mn-lt"/>
              </a:rPr>
              <a:t>- coefficient of determination,</a:t>
            </a:r>
          </a:p>
        </p:txBody>
      </p:sp>
      <p:graphicFrame>
        <p:nvGraphicFramePr>
          <p:cNvPr id="30" name="Object 29" descr="R squared,"/>
          <p:cNvGraphicFramePr>
            <a:graphicFrameLocks noChangeAspect="1"/>
          </p:cNvGraphicFramePr>
          <p:nvPr>
            <p:extLst>
              <p:ext uri="{D42A27DB-BD31-4B8C-83A1-F6EECF244321}">
                <p14:modId xmlns:p14="http://schemas.microsoft.com/office/powerpoint/2010/main" val="2234720424"/>
              </p:ext>
            </p:extLst>
          </p:nvPr>
        </p:nvGraphicFramePr>
        <p:xfrm>
          <a:off x="5405701" y="2800891"/>
          <a:ext cx="367355" cy="335868"/>
        </p:xfrm>
        <a:graphic>
          <a:graphicData uri="http://schemas.openxmlformats.org/presentationml/2006/ole">
            <mc:AlternateContent xmlns:mc="http://schemas.openxmlformats.org/markup-compatibility/2006">
              <mc:Choice xmlns:v="urn:schemas-microsoft-com:vml" Requires="v">
                <p:oleObj spid="_x0000_s15842" name="Equation" r:id="rId5" imgW="444240" imgH="406080" progId="Equation.DSMT4">
                  <p:embed/>
                </p:oleObj>
              </mc:Choice>
              <mc:Fallback>
                <p:oleObj name="Equation" r:id="rId5" imgW="444240" imgH="406080" progId="Equation.DSMT4">
                  <p:embed/>
                  <p:pic>
                    <p:nvPicPr>
                      <p:cNvPr id="3" name="Object 2"/>
                      <p:cNvPicPr/>
                      <p:nvPr/>
                    </p:nvPicPr>
                    <p:blipFill>
                      <a:blip r:embed="rId6"/>
                      <a:stretch>
                        <a:fillRect/>
                      </a:stretch>
                    </p:blipFill>
                    <p:spPr>
                      <a:xfrm>
                        <a:off x="5405701" y="2800891"/>
                        <a:ext cx="367355" cy="335868"/>
                      </a:xfrm>
                      <a:prstGeom prst="rect">
                        <a:avLst/>
                      </a:prstGeom>
                    </p:spPr>
                  </p:pic>
                </p:oleObj>
              </mc:Fallback>
            </mc:AlternateContent>
          </a:graphicData>
        </a:graphic>
      </p:graphicFrame>
      <p:sp>
        <p:nvSpPr>
          <p:cNvPr id="19" name="Content Placeholder 18"/>
          <p:cNvSpPr>
            <a:spLocks noGrp="1"/>
          </p:cNvSpPr>
          <p:nvPr>
            <p:ph type="body" idx="5"/>
          </p:nvPr>
        </p:nvSpPr>
        <p:spPr>
          <a:xfrm>
            <a:off x="5940837" y="2845903"/>
            <a:ext cx="2070100" cy="304800"/>
          </a:xfrm>
        </p:spPr>
        <p:txBody>
          <a:bodyPr/>
          <a:lstStyle/>
          <a:p>
            <a:pPr marL="0" lvl="0" indent="0">
              <a:spcBef>
                <a:spcPts val="0"/>
              </a:spcBef>
              <a:buSzPts val="2700"/>
              <a:buNone/>
            </a:pPr>
            <a:r>
              <a:rPr lang="en-US" sz="2000" dirty="0">
                <a:latin typeface="+mn-lt"/>
              </a:rPr>
              <a:t>which varies </a:t>
            </a:r>
            <a:r>
              <a:rPr lang="en-US" sz="2000" dirty="0" smtClean="0">
                <a:latin typeface="+mn-lt"/>
              </a:rPr>
              <a:t>from</a:t>
            </a:r>
            <a:endParaRPr lang="en-US" sz="2000" dirty="0">
              <a:latin typeface="+mn-lt"/>
            </a:endParaRPr>
          </a:p>
        </p:txBody>
      </p:sp>
      <p:sp>
        <p:nvSpPr>
          <p:cNvPr id="20" name="Content Placeholder 19"/>
          <p:cNvSpPr>
            <a:spLocks noGrp="1"/>
          </p:cNvSpPr>
          <p:nvPr>
            <p:ph type="body" idx="6"/>
          </p:nvPr>
        </p:nvSpPr>
        <p:spPr>
          <a:xfrm>
            <a:off x="722048" y="3241863"/>
            <a:ext cx="2812774" cy="304800"/>
          </a:xfrm>
        </p:spPr>
        <p:txBody>
          <a:bodyPr/>
          <a:lstStyle/>
          <a:p>
            <a:pPr marL="0" lvl="0" indent="0">
              <a:spcBef>
                <a:spcPts val="0"/>
              </a:spcBef>
              <a:buSzPts val="2700"/>
              <a:buNone/>
            </a:pPr>
            <a:r>
              <a:rPr lang="en-US" sz="2000" dirty="0">
                <a:latin typeface="+mn-lt"/>
              </a:rPr>
              <a:t>0 (no fit) to 1 (perfect fit)</a:t>
            </a:r>
          </a:p>
        </p:txBody>
      </p:sp>
      <p:sp>
        <p:nvSpPr>
          <p:cNvPr id="21" name="Content Placeholder 20"/>
          <p:cNvSpPr>
            <a:spLocks noGrp="1"/>
          </p:cNvSpPr>
          <p:nvPr>
            <p:ph type="body" idx="7"/>
          </p:nvPr>
        </p:nvSpPr>
        <p:spPr>
          <a:xfrm>
            <a:off x="457200" y="3645442"/>
            <a:ext cx="3637722" cy="509113"/>
          </a:xfrm>
        </p:spPr>
        <p:txBody>
          <a:bodyPr/>
          <a:lstStyle/>
          <a:p>
            <a:pPr marL="255600" lvl="0" indent="-255600">
              <a:buSzPct val="100000"/>
            </a:pPr>
            <a:r>
              <a:rPr lang="en-US" sz="2000" b="1" dirty="0">
                <a:latin typeface="+mn-lt"/>
              </a:rPr>
              <a:t>Adjusted </a:t>
            </a:r>
            <a:r>
              <a:rPr lang="en-US" sz="2000" b="1" i="1" dirty="0">
                <a:latin typeface="+mn-lt"/>
              </a:rPr>
              <a:t>R</a:t>
            </a:r>
            <a:r>
              <a:rPr lang="en-US" sz="2000" b="1" dirty="0">
                <a:latin typeface="+mn-lt"/>
              </a:rPr>
              <a:t> Square </a:t>
            </a:r>
            <a:r>
              <a:rPr lang="en-US" sz="2000" dirty="0">
                <a:latin typeface="+mn-lt"/>
              </a:rPr>
              <a:t>- adjusts</a:t>
            </a:r>
          </a:p>
        </p:txBody>
      </p:sp>
      <p:graphicFrame>
        <p:nvGraphicFramePr>
          <p:cNvPr id="31" name="Object 30" descr="R squared"/>
          <p:cNvGraphicFramePr>
            <a:graphicFrameLocks noChangeAspect="1"/>
          </p:cNvGraphicFramePr>
          <p:nvPr>
            <p:extLst>
              <p:ext uri="{D42A27DB-BD31-4B8C-83A1-F6EECF244321}">
                <p14:modId xmlns:p14="http://schemas.microsoft.com/office/powerpoint/2010/main" val="3046455608"/>
              </p:ext>
            </p:extLst>
          </p:nvPr>
        </p:nvGraphicFramePr>
        <p:xfrm>
          <a:off x="4234558" y="3822903"/>
          <a:ext cx="293885" cy="283388"/>
        </p:xfrm>
        <a:graphic>
          <a:graphicData uri="http://schemas.openxmlformats.org/presentationml/2006/ole">
            <mc:AlternateContent xmlns:mc="http://schemas.openxmlformats.org/markup-compatibility/2006">
              <mc:Choice xmlns:v="urn:schemas-microsoft-com:vml" Requires="v">
                <p:oleObj spid="_x0000_s15843" name="Equation" r:id="rId7" imgW="355320" imgH="342720" progId="Equation.DSMT4">
                  <p:embed/>
                </p:oleObj>
              </mc:Choice>
              <mc:Fallback>
                <p:oleObj name="Equation" r:id="rId7" imgW="355320" imgH="342720" progId="Equation.DSMT4">
                  <p:embed/>
                  <p:pic>
                    <p:nvPicPr>
                      <p:cNvPr id="19" name="Object 18"/>
                      <p:cNvPicPr/>
                      <p:nvPr/>
                    </p:nvPicPr>
                    <p:blipFill>
                      <a:blip r:embed="rId8"/>
                      <a:stretch>
                        <a:fillRect/>
                      </a:stretch>
                    </p:blipFill>
                    <p:spPr>
                      <a:xfrm>
                        <a:off x="4234558" y="3822903"/>
                        <a:ext cx="293885" cy="283388"/>
                      </a:xfrm>
                      <a:prstGeom prst="rect">
                        <a:avLst/>
                      </a:prstGeom>
                    </p:spPr>
                  </p:pic>
                </p:oleObj>
              </mc:Fallback>
            </mc:AlternateContent>
          </a:graphicData>
        </a:graphic>
      </p:graphicFrame>
      <p:sp>
        <p:nvSpPr>
          <p:cNvPr id="22" name="Content Placeholder 21"/>
          <p:cNvSpPr>
            <a:spLocks noGrp="1"/>
          </p:cNvSpPr>
          <p:nvPr>
            <p:ph type="body" idx="8"/>
          </p:nvPr>
        </p:nvSpPr>
        <p:spPr>
          <a:xfrm>
            <a:off x="4668079" y="3849755"/>
            <a:ext cx="3819937" cy="304800"/>
          </a:xfrm>
        </p:spPr>
        <p:txBody>
          <a:bodyPr/>
          <a:lstStyle/>
          <a:p>
            <a:pPr marL="0" lvl="0" indent="0">
              <a:spcBef>
                <a:spcPts val="0"/>
              </a:spcBef>
              <a:buSzPts val="2700"/>
              <a:buNone/>
            </a:pPr>
            <a:r>
              <a:rPr lang="en-US" sz="2000" dirty="0">
                <a:latin typeface="+mn-lt"/>
              </a:rPr>
              <a:t>for sample </a:t>
            </a:r>
            <a:r>
              <a:rPr lang="en-US" sz="2000" dirty="0" smtClean="0">
                <a:latin typeface="+mn-lt"/>
              </a:rPr>
              <a:t>size </a:t>
            </a:r>
            <a:r>
              <a:rPr lang="en-US" sz="2000" dirty="0">
                <a:latin typeface="+mn-lt"/>
              </a:rPr>
              <a:t>and number </a:t>
            </a:r>
            <a:r>
              <a:rPr lang="en-US" sz="2000" dirty="0" smtClean="0">
                <a:latin typeface="+mn-lt"/>
              </a:rPr>
              <a:t>of </a:t>
            </a:r>
            <a:r>
              <a:rPr lang="en-US" sz="2000" i="1" dirty="0" smtClean="0">
                <a:latin typeface="+mn-lt"/>
              </a:rPr>
              <a:t>X</a:t>
            </a:r>
            <a:endParaRPr lang="en-US" sz="2000" i="1" dirty="0">
              <a:latin typeface="+mn-lt"/>
            </a:endParaRPr>
          </a:p>
        </p:txBody>
      </p:sp>
      <p:sp>
        <p:nvSpPr>
          <p:cNvPr id="23" name="Content Placeholder 22"/>
          <p:cNvSpPr>
            <a:spLocks noGrp="1"/>
          </p:cNvSpPr>
          <p:nvPr>
            <p:ph type="body" idx="9"/>
          </p:nvPr>
        </p:nvSpPr>
        <p:spPr>
          <a:xfrm>
            <a:off x="722048" y="4253334"/>
            <a:ext cx="1292087" cy="304800"/>
          </a:xfrm>
        </p:spPr>
        <p:txBody>
          <a:bodyPr/>
          <a:lstStyle/>
          <a:p>
            <a:pPr marL="0" lvl="0" indent="0">
              <a:spcBef>
                <a:spcPts val="0"/>
              </a:spcBef>
              <a:buSzPts val="2700"/>
              <a:buNone/>
            </a:pPr>
            <a:r>
              <a:rPr lang="en-US" sz="2000" dirty="0">
                <a:latin typeface="+mn-lt"/>
              </a:rPr>
              <a:t>variables</a:t>
            </a:r>
          </a:p>
        </p:txBody>
      </p:sp>
      <p:sp>
        <p:nvSpPr>
          <p:cNvPr id="24" name="Content Placeholder 23"/>
          <p:cNvSpPr>
            <a:spLocks noGrp="1"/>
          </p:cNvSpPr>
          <p:nvPr>
            <p:ph type="body" idx="13"/>
          </p:nvPr>
        </p:nvSpPr>
        <p:spPr>
          <a:xfrm>
            <a:off x="457200" y="4633801"/>
            <a:ext cx="8229600" cy="524605"/>
          </a:xfrm>
        </p:spPr>
        <p:txBody>
          <a:bodyPr/>
          <a:lstStyle/>
          <a:p>
            <a:pPr marL="255600" indent="-255600">
              <a:buSzPct val="100000"/>
            </a:pPr>
            <a:r>
              <a:rPr lang="en-US" sz="2000" b="1" dirty="0">
                <a:latin typeface="+mn-lt"/>
              </a:rPr>
              <a:t>Standard Error </a:t>
            </a:r>
            <a:r>
              <a:rPr lang="en-US" sz="2000" dirty="0">
                <a:latin typeface="+mn-lt"/>
              </a:rPr>
              <a:t>- variability between observed and predicted </a:t>
            </a:r>
            <a:r>
              <a:rPr lang="en-US" sz="2000" i="1" dirty="0">
                <a:latin typeface="+mn-lt"/>
              </a:rPr>
              <a:t>Y</a:t>
            </a:r>
            <a:r>
              <a:rPr lang="en-US" sz="2000" dirty="0">
                <a:latin typeface="+mn-lt"/>
              </a:rPr>
              <a:t> values</a:t>
            </a:r>
            <a:r>
              <a:rPr lang="en-US" sz="2000" dirty="0" smtClean="0">
                <a:latin typeface="+mn-lt"/>
              </a:rPr>
              <a:t>.</a:t>
            </a:r>
            <a:endParaRPr lang="en-US" sz="2000" dirty="0">
              <a:latin typeface="+mn-lt"/>
            </a:endParaRPr>
          </a:p>
        </p:txBody>
      </p:sp>
      <p:sp>
        <p:nvSpPr>
          <p:cNvPr id="25" name="Content Placeholder 24"/>
          <p:cNvSpPr>
            <a:spLocks noGrp="1"/>
          </p:cNvSpPr>
          <p:nvPr>
            <p:ph type="body" idx="14"/>
          </p:nvPr>
        </p:nvSpPr>
        <p:spPr>
          <a:xfrm>
            <a:off x="722048" y="5253340"/>
            <a:ext cx="6662726" cy="304800"/>
          </a:xfrm>
        </p:spPr>
        <p:txBody>
          <a:bodyPr/>
          <a:lstStyle/>
          <a:p>
            <a:pPr marL="0" indent="0">
              <a:spcBef>
                <a:spcPts val="0"/>
              </a:spcBef>
              <a:buSzPct val="100000"/>
              <a:buNone/>
            </a:pPr>
            <a:r>
              <a:rPr lang="en-US" sz="2000" dirty="0">
                <a:latin typeface="+mn-lt"/>
              </a:rPr>
              <a:t>This is formally called the </a:t>
            </a:r>
            <a:r>
              <a:rPr lang="en-US" sz="2000" b="1" dirty="0">
                <a:latin typeface="+mn-lt"/>
              </a:rPr>
              <a:t>standard error of the estimate</a:t>
            </a:r>
            <a:r>
              <a:rPr lang="en-US" sz="2000" dirty="0">
                <a:latin typeface="+mn-lt"/>
              </a:rPr>
              <a:t>,</a:t>
            </a:r>
          </a:p>
        </p:txBody>
      </p:sp>
      <p:graphicFrame>
        <p:nvGraphicFramePr>
          <p:cNvPr id="32" name="Object 31" descr="S sub Y X."/>
          <p:cNvGraphicFramePr>
            <a:graphicFrameLocks noChangeAspect="1"/>
          </p:cNvGraphicFramePr>
          <p:nvPr>
            <p:extLst>
              <p:ext uri="{D42A27DB-BD31-4B8C-83A1-F6EECF244321}">
                <p14:modId xmlns:p14="http://schemas.microsoft.com/office/powerpoint/2010/main" val="3578309969"/>
              </p:ext>
            </p:extLst>
          </p:nvPr>
        </p:nvGraphicFramePr>
        <p:xfrm>
          <a:off x="7543798" y="5322248"/>
          <a:ext cx="429376" cy="286251"/>
        </p:xfrm>
        <a:graphic>
          <a:graphicData uri="http://schemas.openxmlformats.org/presentationml/2006/ole">
            <mc:AlternateContent xmlns:mc="http://schemas.openxmlformats.org/markup-compatibility/2006">
              <mc:Choice xmlns:v="urn:schemas-microsoft-com:vml" Requires="v">
                <p:oleObj spid="_x0000_s15844" name="Equation" r:id="rId9" imgW="571320" imgH="380880" progId="Equation.DSMT4">
                  <p:embed/>
                </p:oleObj>
              </mc:Choice>
              <mc:Fallback>
                <p:oleObj name="Equation" r:id="rId9" imgW="571320" imgH="380880" progId="Equation.DSMT4">
                  <p:embed/>
                  <p:pic>
                    <p:nvPicPr>
                      <p:cNvPr id="0" name=""/>
                      <p:cNvPicPr/>
                      <p:nvPr/>
                    </p:nvPicPr>
                    <p:blipFill>
                      <a:blip r:embed="rId10"/>
                      <a:stretch>
                        <a:fillRect/>
                      </a:stretch>
                    </p:blipFill>
                    <p:spPr>
                      <a:xfrm>
                        <a:off x="7543798" y="5322248"/>
                        <a:ext cx="429376" cy="286251"/>
                      </a:xfrm>
                      <a:prstGeom prst="rect">
                        <a:avLst/>
                      </a:prstGeom>
                    </p:spPr>
                  </p:pic>
                </p:oleObj>
              </mc:Fallback>
            </mc:AlternateContent>
          </a:graphicData>
        </a:graphic>
      </p:graphicFrame>
    </p:spTree>
    <p:extLst>
      <p:ext uri="{BB962C8B-B14F-4D97-AF65-F5344CB8AC3E}">
        <p14:creationId xmlns:p14="http://schemas.microsoft.com/office/powerpoint/2010/main" val="3479676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400"/>
              <a:buFont typeface="Arial"/>
              <a:buNone/>
            </a:pPr>
            <a:r>
              <a:rPr lang="en-US" sz="3400" b="1" i="0" u="none" strike="noStrike" cap="none" dirty="0">
                <a:solidFill>
                  <a:srgbClr val="007FA3"/>
                </a:solidFill>
                <a:latin typeface="+mj-lt"/>
                <a:ea typeface="Arial"/>
                <a:cs typeface="Arial"/>
                <a:sym typeface="Arial"/>
              </a:rPr>
              <a:t>Example 8.6: Interpreting Regression Statistics for Simple Linear Regression</a:t>
            </a:r>
            <a:endParaRPr sz="3400" b="1" i="0" u="none" strike="noStrike" cap="none" dirty="0">
              <a:solidFill>
                <a:srgbClr val="007FA3"/>
              </a:solidFill>
              <a:latin typeface="+mj-lt"/>
              <a:ea typeface="Arial"/>
              <a:cs typeface="Arial"/>
              <a:sym typeface="Arial"/>
            </a:endParaRPr>
          </a:p>
        </p:txBody>
      </p:sp>
      <p:pic>
        <p:nvPicPr>
          <p:cNvPr id="3" name="Picture 2" descr="An Excel sheet titled, regression analysis, has a table for regressions statistics and two tables for ANOVA. The first table titled, Regression Statistics has 2 columns and 5 rows. The row entries are as follows. Row 1. Multiple R, 0.7315255223. Row 2. R Square, 0.534734202. Row 3. Adjusted R Square, 0.523102557. Row 4. Standard Error, 7287.722712. Row 5. Observations, 42. The second table titled, ANOVA has 6 columns and 3 rows. The column are as follows. Blank, d f, S S, M S, F, and Significance F. The row entries are as follows. Row 1. Regression, 1, 2441633669, 2441633669, 45.97236277, 3.79802E minus 08. Row 2. Residual, 40, 2124436093, 53110902.32, Blank, Blank. Row 3. Total, 41, 4566069762, Blank, Blank, Blank. The third table has 7 columns and 2 rows. The column are as follows. Blank, Coefficients, Standard Error, T Statistics, P value, Lower 95%, Upper 95%. The row entries are as follows. Row 1. Intercept, 32673.2199, 8831.950745, 3.669434116, 0.000649604, 14823.18178, 50523.25802. Row 2. Square Feet, 35.03637528, 5.16738385, 6.780292234, 3.79802E minus 08, 24.59270036, 45.48004481. Text beside the table reads, 53% of the variation in home market values can be explained by home size. The standard error of $7287 is less than standard deviation left parenthesis not shown right parenthesis of $10, 553."/>
          <p:cNvPicPr>
            <a:picLocks noChangeAspect="1"/>
          </p:cNvPicPr>
          <p:nvPr/>
        </p:nvPicPr>
        <p:blipFill>
          <a:blip r:embed="rId3"/>
          <a:stretch>
            <a:fillRect/>
          </a:stretch>
        </p:blipFill>
        <p:spPr>
          <a:xfrm>
            <a:off x="961192" y="1946471"/>
            <a:ext cx="7221615" cy="3541529"/>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Regression as Analysis of Variance</a:t>
            </a:r>
          </a:p>
        </p:txBody>
      </p:sp>
      <p:sp>
        <p:nvSpPr>
          <p:cNvPr id="3" name="Content Placeholder 2"/>
          <p:cNvSpPr>
            <a:spLocks noGrp="1"/>
          </p:cNvSpPr>
          <p:nvPr>
            <p:ph type="body" idx="1"/>
          </p:nvPr>
        </p:nvSpPr>
        <p:spPr>
          <a:xfrm>
            <a:off x="457200" y="1600201"/>
            <a:ext cx="8229600" cy="1182756"/>
          </a:xfrm>
        </p:spPr>
        <p:txBody>
          <a:bodyPr/>
          <a:lstStyle/>
          <a:p>
            <a:pPr marL="0" lvl="0" indent="0">
              <a:spcBef>
                <a:spcPts val="0"/>
              </a:spcBef>
              <a:buSzPts val="2400"/>
              <a:buNone/>
            </a:pPr>
            <a:r>
              <a:rPr lang="en-US" sz="2400" dirty="0">
                <a:solidFill>
                  <a:srgbClr val="000000"/>
                </a:solidFill>
                <a:latin typeface="+mn-lt"/>
              </a:rPr>
              <a:t>A</a:t>
            </a:r>
            <a:r>
              <a:rPr lang="en-US" sz="100" dirty="0">
                <a:solidFill>
                  <a:srgbClr val="000000"/>
                </a:solidFill>
                <a:latin typeface="+mn-lt"/>
              </a:rPr>
              <a:t> </a:t>
            </a:r>
            <a:r>
              <a:rPr lang="en-US" sz="2400" dirty="0">
                <a:solidFill>
                  <a:srgbClr val="000000"/>
                </a:solidFill>
                <a:latin typeface="+mn-lt"/>
              </a:rPr>
              <a:t>N</a:t>
            </a:r>
            <a:r>
              <a:rPr lang="en-US" sz="100" dirty="0">
                <a:solidFill>
                  <a:srgbClr val="000000"/>
                </a:solidFill>
                <a:latin typeface="+mn-lt"/>
              </a:rPr>
              <a:t> </a:t>
            </a:r>
            <a:r>
              <a:rPr lang="en-US" sz="2400" dirty="0">
                <a:solidFill>
                  <a:srgbClr val="000000"/>
                </a:solidFill>
                <a:latin typeface="+mn-lt"/>
              </a:rPr>
              <a:t>O</a:t>
            </a:r>
            <a:r>
              <a:rPr lang="en-US" sz="100" dirty="0">
                <a:solidFill>
                  <a:srgbClr val="000000"/>
                </a:solidFill>
                <a:latin typeface="+mn-lt"/>
              </a:rPr>
              <a:t> </a:t>
            </a:r>
            <a:r>
              <a:rPr lang="en-US" sz="2400" dirty="0">
                <a:solidFill>
                  <a:srgbClr val="000000"/>
                </a:solidFill>
                <a:latin typeface="+mn-lt"/>
              </a:rPr>
              <a:t>V</a:t>
            </a:r>
            <a:r>
              <a:rPr lang="en-US" sz="100" dirty="0">
                <a:solidFill>
                  <a:srgbClr val="000000"/>
                </a:solidFill>
                <a:latin typeface="+mn-lt"/>
              </a:rPr>
              <a:t> </a:t>
            </a:r>
            <a:r>
              <a:rPr lang="en-US" sz="2400" dirty="0">
                <a:solidFill>
                  <a:srgbClr val="000000"/>
                </a:solidFill>
                <a:latin typeface="+mn-lt"/>
              </a:rPr>
              <a:t>A conducts an </a:t>
            </a:r>
            <a:r>
              <a:rPr lang="en-US" sz="2400" i="1" dirty="0">
                <a:solidFill>
                  <a:srgbClr val="000000"/>
                </a:solidFill>
                <a:latin typeface="+mn-lt"/>
              </a:rPr>
              <a:t>F - </a:t>
            </a:r>
            <a:r>
              <a:rPr lang="en-US" sz="2400" dirty="0">
                <a:solidFill>
                  <a:srgbClr val="000000"/>
                </a:solidFill>
                <a:latin typeface="+mn-lt"/>
              </a:rPr>
              <a:t>test</a:t>
            </a:r>
            <a:r>
              <a:rPr lang="en-US" sz="2400" i="1" dirty="0">
                <a:solidFill>
                  <a:srgbClr val="000000"/>
                </a:solidFill>
                <a:latin typeface="+mn-lt"/>
              </a:rPr>
              <a:t> </a:t>
            </a:r>
            <a:r>
              <a:rPr lang="en-US" sz="2400" dirty="0">
                <a:solidFill>
                  <a:srgbClr val="000000"/>
                </a:solidFill>
                <a:latin typeface="+mn-lt"/>
              </a:rPr>
              <a:t>to determine whether variation in </a:t>
            </a:r>
            <a:r>
              <a:rPr lang="en-US" sz="2400" i="1" dirty="0">
                <a:solidFill>
                  <a:srgbClr val="000000"/>
                </a:solidFill>
                <a:latin typeface="+mn-lt"/>
              </a:rPr>
              <a:t>Y</a:t>
            </a:r>
            <a:r>
              <a:rPr lang="en-US" sz="2400" dirty="0">
                <a:solidFill>
                  <a:srgbClr val="000000"/>
                </a:solidFill>
                <a:latin typeface="+mn-lt"/>
              </a:rPr>
              <a:t> is due to varying levels of </a:t>
            </a:r>
            <a:r>
              <a:rPr lang="en-US" sz="2400" i="1" dirty="0">
                <a:solidFill>
                  <a:srgbClr val="000000"/>
                </a:solidFill>
                <a:latin typeface="+mn-lt"/>
              </a:rPr>
              <a:t>X</a:t>
            </a:r>
            <a:r>
              <a:rPr lang="en-US" sz="2400" dirty="0">
                <a:solidFill>
                  <a:srgbClr val="000000"/>
                </a:solidFill>
                <a:latin typeface="+mn-lt"/>
              </a:rPr>
              <a:t>.</a:t>
            </a:r>
            <a:endParaRPr lang="en-US" sz="2400" dirty="0">
              <a:latin typeface="+mn-lt"/>
            </a:endParaRPr>
          </a:p>
          <a:p>
            <a:pPr marL="0" lvl="0" indent="0">
              <a:spcBef>
                <a:spcPts val="400"/>
              </a:spcBef>
              <a:buSzPts val="2400"/>
              <a:buNone/>
            </a:pPr>
            <a:r>
              <a:rPr lang="en-US" sz="2400" dirty="0">
                <a:solidFill>
                  <a:srgbClr val="000000"/>
                </a:solidFill>
                <a:latin typeface="+mn-lt"/>
              </a:rPr>
              <a:t>A</a:t>
            </a:r>
            <a:r>
              <a:rPr lang="en-US" sz="100" dirty="0">
                <a:solidFill>
                  <a:srgbClr val="000000"/>
                </a:solidFill>
                <a:latin typeface="+mn-lt"/>
              </a:rPr>
              <a:t> </a:t>
            </a:r>
            <a:r>
              <a:rPr lang="en-US" sz="2400" dirty="0">
                <a:solidFill>
                  <a:srgbClr val="000000"/>
                </a:solidFill>
                <a:latin typeface="+mn-lt"/>
              </a:rPr>
              <a:t>N</a:t>
            </a:r>
            <a:r>
              <a:rPr lang="en-US" sz="100" dirty="0">
                <a:solidFill>
                  <a:srgbClr val="000000"/>
                </a:solidFill>
                <a:latin typeface="+mn-lt"/>
              </a:rPr>
              <a:t> </a:t>
            </a:r>
            <a:r>
              <a:rPr lang="en-US" sz="2400" dirty="0">
                <a:solidFill>
                  <a:srgbClr val="000000"/>
                </a:solidFill>
                <a:latin typeface="+mn-lt"/>
              </a:rPr>
              <a:t>O</a:t>
            </a:r>
            <a:r>
              <a:rPr lang="en-US" sz="100" dirty="0">
                <a:solidFill>
                  <a:srgbClr val="000000"/>
                </a:solidFill>
                <a:latin typeface="+mn-lt"/>
              </a:rPr>
              <a:t> </a:t>
            </a:r>
            <a:r>
              <a:rPr lang="en-US" sz="2400" dirty="0">
                <a:solidFill>
                  <a:srgbClr val="000000"/>
                </a:solidFill>
                <a:latin typeface="+mn-lt"/>
              </a:rPr>
              <a:t>V</a:t>
            </a:r>
            <a:r>
              <a:rPr lang="en-US" sz="100" dirty="0">
                <a:solidFill>
                  <a:srgbClr val="000000"/>
                </a:solidFill>
                <a:latin typeface="+mn-lt"/>
              </a:rPr>
              <a:t> </a:t>
            </a:r>
            <a:r>
              <a:rPr lang="en-US" sz="2400" dirty="0">
                <a:solidFill>
                  <a:srgbClr val="000000"/>
                </a:solidFill>
                <a:latin typeface="+mn-lt"/>
              </a:rPr>
              <a:t>A is used to test for significance of regression:</a:t>
            </a:r>
          </a:p>
        </p:txBody>
      </p:sp>
      <p:graphicFrame>
        <p:nvGraphicFramePr>
          <p:cNvPr id="8" name="Object 7" descr="H sub 0 colon population slope coefficient = 0"/>
          <p:cNvGraphicFramePr>
            <a:graphicFrameLocks noChangeAspect="1"/>
          </p:cNvGraphicFramePr>
          <p:nvPr>
            <p:extLst>
              <p:ext uri="{D42A27DB-BD31-4B8C-83A1-F6EECF244321}">
                <p14:modId xmlns:p14="http://schemas.microsoft.com/office/powerpoint/2010/main" val="3345583061"/>
              </p:ext>
            </p:extLst>
          </p:nvPr>
        </p:nvGraphicFramePr>
        <p:xfrm>
          <a:off x="934831" y="2968660"/>
          <a:ext cx="4749800" cy="381000"/>
        </p:xfrm>
        <a:graphic>
          <a:graphicData uri="http://schemas.openxmlformats.org/presentationml/2006/ole">
            <mc:AlternateContent xmlns:mc="http://schemas.openxmlformats.org/markup-compatibility/2006">
              <mc:Choice xmlns:v="urn:schemas-microsoft-com:vml" Requires="v">
                <p:oleObj spid="_x0000_s16740" name="Equation" r:id="rId3" imgW="4749480" imgH="380880" progId="Equation.DSMT4">
                  <p:embed/>
                </p:oleObj>
              </mc:Choice>
              <mc:Fallback>
                <p:oleObj name="Equation" r:id="rId3" imgW="4749480" imgH="380880" progId="Equation.DSMT4">
                  <p:embed/>
                  <p:pic>
                    <p:nvPicPr>
                      <p:cNvPr id="0" name=""/>
                      <p:cNvPicPr/>
                      <p:nvPr/>
                    </p:nvPicPr>
                    <p:blipFill>
                      <a:blip r:embed="rId4"/>
                      <a:stretch>
                        <a:fillRect/>
                      </a:stretch>
                    </p:blipFill>
                    <p:spPr>
                      <a:xfrm>
                        <a:off x="934831" y="2968660"/>
                        <a:ext cx="4749800" cy="381000"/>
                      </a:xfrm>
                      <a:prstGeom prst="rect">
                        <a:avLst/>
                      </a:prstGeom>
                    </p:spPr>
                  </p:pic>
                </p:oleObj>
              </mc:Fallback>
            </mc:AlternateContent>
          </a:graphicData>
        </a:graphic>
      </p:graphicFrame>
      <p:graphicFrame>
        <p:nvGraphicFramePr>
          <p:cNvPr id="9" name="Object 8" descr="H sub 1 colon population slope coefficient does not equal to 0"/>
          <p:cNvGraphicFramePr>
            <a:graphicFrameLocks noChangeAspect="1"/>
          </p:cNvGraphicFramePr>
          <p:nvPr>
            <p:extLst>
              <p:ext uri="{D42A27DB-BD31-4B8C-83A1-F6EECF244321}">
                <p14:modId xmlns:p14="http://schemas.microsoft.com/office/powerpoint/2010/main" val="3974458482"/>
              </p:ext>
            </p:extLst>
          </p:nvPr>
        </p:nvGraphicFramePr>
        <p:xfrm>
          <a:off x="953881" y="3535605"/>
          <a:ext cx="4711700" cy="381000"/>
        </p:xfrm>
        <a:graphic>
          <a:graphicData uri="http://schemas.openxmlformats.org/presentationml/2006/ole">
            <mc:AlternateContent xmlns:mc="http://schemas.openxmlformats.org/markup-compatibility/2006">
              <mc:Choice xmlns:v="urn:schemas-microsoft-com:vml" Requires="v">
                <p:oleObj spid="_x0000_s16741" name="Equation" r:id="rId5" imgW="4711680" imgH="380880" progId="Equation.DSMT4">
                  <p:embed/>
                </p:oleObj>
              </mc:Choice>
              <mc:Fallback>
                <p:oleObj name="Equation" r:id="rId5" imgW="4711680" imgH="380880" progId="Equation.DSMT4">
                  <p:embed/>
                  <p:pic>
                    <p:nvPicPr>
                      <p:cNvPr id="8" name="Object 7"/>
                      <p:cNvPicPr/>
                      <p:nvPr/>
                    </p:nvPicPr>
                    <p:blipFill>
                      <a:blip r:embed="rId6"/>
                      <a:stretch>
                        <a:fillRect/>
                      </a:stretch>
                    </p:blipFill>
                    <p:spPr>
                      <a:xfrm>
                        <a:off x="953881" y="3535605"/>
                        <a:ext cx="4711700" cy="381000"/>
                      </a:xfrm>
                      <a:prstGeom prst="rect">
                        <a:avLst/>
                      </a:prstGeom>
                    </p:spPr>
                  </p:pic>
                </p:oleObj>
              </mc:Fallback>
            </mc:AlternateContent>
          </a:graphicData>
        </a:graphic>
      </p:graphicFrame>
      <p:sp>
        <p:nvSpPr>
          <p:cNvPr id="4" name="Content Placeholder 3"/>
          <p:cNvSpPr>
            <a:spLocks noGrp="1"/>
          </p:cNvSpPr>
          <p:nvPr>
            <p:ph type="body" idx="2"/>
          </p:nvPr>
        </p:nvSpPr>
        <p:spPr>
          <a:xfrm>
            <a:off x="457200" y="4102308"/>
            <a:ext cx="5844209" cy="410126"/>
          </a:xfrm>
        </p:spPr>
        <p:txBody>
          <a:bodyPr/>
          <a:lstStyle/>
          <a:p>
            <a:pPr marL="0" lvl="0" indent="0">
              <a:spcBef>
                <a:spcPts val="0"/>
              </a:spcBef>
              <a:buNone/>
            </a:pPr>
            <a:r>
              <a:rPr lang="en-US" sz="2400" dirty="0">
                <a:latin typeface="+mn-lt"/>
              </a:rPr>
              <a:t>Excel reports the </a:t>
            </a:r>
            <a:r>
              <a:rPr lang="en-US" sz="2400" i="1" dirty="0">
                <a:latin typeface="+mn-lt"/>
              </a:rPr>
              <a:t>p</a:t>
            </a:r>
            <a:r>
              <a:rPr lang="en-US" sz="2400" dirty="0">
                <a:latin typeface="+mn-lt"/>
              </a:rPr>
              <a:t>-value (Significance</a:t>
            </a:r>
            <a:r>
              <a:rPr lang="en-US" sz="2400" i="1" dirty="0">
                <a:latin typeface="+mn-lt"/>
              </a:rPr>
              <a:t> F</a:t>
            </a:r>
            <a:r>
              <a:rPr lang="en-US" sz="2400" dirty="0">
                <a:latin typeface="+mn-lt"/>
              </a:rPr>
              <a:t>).</a:t>
            </a:r>
          </a:p>
        </p:txBody>
      </p:sp>
      <p:sp>
        <p:nvSpPr>
          <p:cNvPr id="5" name="Content Placeholder 4"/>
          <p:cNvSpPr>
            <a:spLocks noGrp="1"/>
          </p:cNvSpPr>
          <p:nvPr>
            <p:ph type="body" idx="3"/>
          </p:nvPr>
        </p:nvSpPr>
        <p:spPr>
          <a:xfrm>
            <a:off x="457200" y="4668769"/>
            <a:ext cx="1371600" cy="430005"/>
          </a:xfrm>
        </p:spPr>
        <p:txBody>
          <a:bodyPr/>
          <a:lstStyle/>
          <a:p>
            <a:pPr marL="0" lvl="0" indent="0">
              <a:spcBef>
                <a:spcPts val="0"/>
              </a:spcBef>
              <a:buNone/>
            </a:pPr>
            <a:r>
              <a:rPr lang="en-US" sz="2400" dirty="0">
                <a:latin typeface="+mn-lt"/>
              </a:rPr>
              <a:t>Rejecting</a:t>
            </a:r>
          </a:p>
        </p:txBody>
      </p:sp>
      <p:graphicFrame>
        <p:nvGraphicFramePr>
          <p:cNvPr id="10" name="Object 9" descr="H sub 0"/>
          <p:cNvGraphicFramePr>
            <a:graphicFrameLocks noChangeAspect="1"/>
          </p:cNvGraphicFramePr>
          <p:nvPr>
            <p:extLst>
              <p:ext uri="{D42A27DB-BD31-4B8C-83A1-F6EECF244321}">
                <p14:modId xmlns:p14="http://schemas.microsoft.com/office/powerpoint/2010/main" val="1275886828"/>
              </p:ext>
            </p:extLst>
          </p:nvPr>
        </p:nvGraphicFramePr>
        <p:xfrm>
          <a:off x="1890921" y="4744140"/>
          <a:ext cx="393700" cy="381000"/>
        </p:xfrm>
        <a:graphic>
          <a:graphicData uri="http://schemas.openxmlformats.org/presentationml/2006/ole">
            <mc:AlternateContent xmlns:mc="http://schemas.openxmlformats.org/markup-compatibility/2006">
              <mc:Choice xmlns:v="urn:schemas-microsoft-com:vml" Requires="v">
                <p:oleObj spid="_x0000_s16742" name="Equation" r:id="rId7" imgW="393480" imgH="380880" progId="Equation.DSMT4">
                  <p:embed/>
                </p:oleObj>
              </mc:Choice>
              <mc:Fallback>
                <p:oleObj name="Equation" r:id="rId7" imgW="393480" imgH="380880" progId="Equation.DSMT4">
                  <p:embed/>
                  <p:pic>
                    <p:nvPicPr>
                      <p:cNvPr id="0" name=""/>
                      <p:cNvPicPr/>
                      <p:nvPr/>
                    </p:nvPicPr>
                    <p:blipFill>
                      <a:blip r:embed="rId8"/>
                      <a:stretch>
                        <a:fillRect/>
                      </a:stretch>
                    </p:blipFill>
                    <p:spPr>
                      <a:xfrm>
                        <a:off x="1890921" y="4744140"/>
                        <a:ext cx="393700" cy="381000"/>
                      </a:xfrm>
                      <a:prstGeom prst="rect">
                        <a:avLst/>
                      </a:prstGeom>
                    </p:spPr>
                  </p:pic>
                </p:oleObj>
              </mc:Fallback>
            </mc:AlternateContent>
          </a:graphicData>
        </a:graphic>
      </p:graphicFrame>
      <p:sp>
        <p:nvSpPr>
          <p:cNvPr id="6" name="Content Placeholder 5"/>
          <p:cNvSpPr>
            <a:spLocks noGrp="1"/>
          </p:cNvSpPr>
          <p:nvPr>
            <p:ph type="body" idx="4"/>
          </p:nvPr>
        </p:nvSpPr>
        <p:spPr>
          <a:xfrm>
            <a:off x="2366620" y="4700932"/>
            <a:ext cx="5317435" cy="378032"/>
          </a:xfrm>
        </p:spPr>
        <p:txBody>
          <a:bodyPr/>
          <a:lstStyle/>
          <a:p>
            <a:pPr marL="0" lvl="0" indent="0">
              <a:spcBef>
                <a:spcPts val="0"/>
              </a:spcBef>
              <a:buNone/>
            </a:pPr>
            <a:r>
              <a:rPr lang="en-US" sz="2400" dirty="0">
                <a:latin typeface="+mn-lt"/>
              </a:rPr>
              <a:t>indicates that </a:t>
            </a:r>
            <a:r>
              <a:rPr lang="en-US" sz="2400" i="1" dirty="0">
                <a:latin typeface="+mn-lt"/>
              </a:rPr>
              <a:t>X</a:t>
            </a:r>
            <a:r>
              <a:rPr lang="en-US" sz="2400" dirty="0">
                <a:latin typeface="+mn-lt"/>
              </a:rPr>
              <a:t> explains variation in </a:t>
            </a:r>
            <a:r>
              <a:rPr lang="en-US" sz="2400" i="1" dirty="0">
                <a:latin typeface="+mn-lt"/>
              </a:rPr>
              <a:t>Y</a:t>
            </a:r>
            <a:r>
              <a:rPr lang="en-US" sz="2400" dirty="0">
                <a:latin typeface="+mn-lt"/>
              </a:rPr>
              <a:t>.</a:t>
            </a:r>
          </a:p>
        </p:txBody>
      </p:sp>
    </p:spTree>
    <p:extLst>
      <p:ext uri="{BB962C8B-B14F-4D97-AF65-F5344CB8AC3E}">
        <p14:creationId xmlns:p14="http://schemas.microsoft.com/office/powerpoint/2010/main" val="23799198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8.7: Interpreting Significance of Regression</a:t>
            </a:r>
            <a:endParaRPr sz="3600" b="1" i="0" u="none" strike="noStrike" cap="none" dirty="0">
              <a:solidFill>
                <a:srgbClr val="007FA3"/>
              </a:solidFill>
              <a:latin typeface="+mj-lt"/>
              <a:ea typeface="Arial"/>
              <a:cs typeface="Arial"/>
              <a:sym typeface="Arial"/>
            </a:endParaRPr>
          </a:p>
        </p:txBody>
      </p:sp>
      <p:graphicFrame>
        <p:nvGraphicFramePr>
          <p:cNvPr id="2" name="Object 1" descr="H sub 0 colon beta sub 1 = 0"/>
          <p:cNvGraphicFramePr>
            <a:graphicFrameLocks noChangeAspect="1"/>
          </p:cNvGraphicFramePr>
          <p:nvPr>
            <p:extLst>
              <p:ext uri="{D42A27DB-BD31-4B8C-83A1-F6EECF244321}">
                <p14:modId xmlns:p14="http://schemas.microsoft.com/office/powerpoint/2010/main" val="2770939663"/>
              </p:ext>
            </p:extLst>
          </p:nvPr>
        </p:nvGraphicFramePr>
        <p:xfrm>
          <a:off x="1491962" y="1632232"/>
          <a:ext cx="1320800" cy="381000"/>
        </p:xfrm>
        <a:graphic>
          <a:graphicData uri="http://schemas.openxmlformats.org/presentationml/2006/ole">
            <mc:AlternateContent xmlns:mc="http://schemas.openxmlformats.org/markup-compatibility/2006">
              <mc:Choice xmlns:v="urn:schemas-microsoft-com:vml" Requires="v">
                <p:oleObj spid="_x0000_s17878" name="Equation" r:id="rId4" imgW="1320480" imgH="380880" progId="Equation.DSMT4">
                  <p:embed/>
                </p:oleObj>
              </mc:Choice>
              <mc:Fallback>
                <p:oleObj name="Equation" r:id="rId4" imgW="1320480" imgH="380880" progId="Equation.DSMT4">
                  <p:embed/>
                  <p:pic>
                    <p:nvPicPr>
                      <p:cNvPr id="0" name=""/>
                      <p:cNvPicPr/>
                      <p:nvPr/>
                    </p:nvPicPr>
                    <p:blipFill>
                      <a:blip r:embed="rId5"/>
                      <a:stretch>
                        <a:fillRect/>
                      </a:stretch>
                    </p:blipFill>
                    <p:spPr>
                      <a:xfrm>
                        <a:off x="1491962" y="1632232"/>
                        <a:ext cx="1320800" cy="381000"/>
                      </a:xfrm>
                      <a:prstGeom prst="rect">
                        <a:avLst/>
                      </a:prstGeom>
                    </p:spPr>
                  </p:pic>
                </p:oleObj>
              </mc:Fallback>
            </mc:AlternateContent>
          </a:graphicData>
        </a:graphic>
      </p:graphicFrame>
      <p:sp>
        <p:nvSpPr>
          <p:cNvPr id="487" name="Content Placeholder 2"/>
          <p:cNvSpPr txBox="1">
            <a:spLocks noGrp="1"/>
          </p:cNvSpPr>
          <p:nvPr>
            <p:ph type="body" idx="1"/>
          </p:nvPr>
        </p:nvSpPr>
        <p:spPr>
          <a:xfrm>
            <a:off x="3110248" y="1600201"/>
            <a:ext cx="5337715" cy="39770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Home size is not a significant </a:t>
            </a:r>
            <a:r>
              <a:rPr lang="en-US" sz="2400" b="0" i="0" u="none" strike="noStrike" cap="none" dirty="0" smtClean="0">
                <a:solidFill>
                  <a:schemeClr val="dk1"/>
                </a:solidFill>
                <a:latin typeface="+mn-lt"/>
                <a:ea typeface="Arial"/>
                <a:cs typeface="Arial"/>
                <a:sym typeface="Arial"/>
              </a:rPr>
              <a:t>variable.</a:t>
            </a:r>
            <a:endParaRPr sz="2400" b="0" i="0" u="none" strike="noStrike" cap="none" dirty="0">
              <a:solidFill>
                <a:schemeClr val="dk1"/>
              </a:solidFill>
              <a:latin typeface="+mn-lt"/>
              <a:ea typeface="Arial"/>
              <a:cs typeface="Arial"/>
              <a:sym typeface="Arial"/>
            </a:endParaRPr>
          </a:p>
        </p:txBody>
      </p:sp>
      <p:graphicFrame>
        <p:nvGraphicFramePr>
          <p:cNvPr id="15" name="Object 14" descr="H sub 1 colon beta does not equal to 0"/>
          <p:cNvGraphicFramePr>
            <a:graphicFrameLocks noChangeAspect="1"/>
          </p:cNvGraphicFramePr>
          <p:nvPr>
            <p:extLst>
              <p:ext uri="{D42A27DB-BD31-4B8C-83A1-F6EECF244321}">
                <p14:modId xmlns:p14="http://schemas.microsoft.com/office/powerpoint/2010/main" val="298071444"/>
              </p:ext>
            </p:extLst>
          </p:nvPr>
        </p:nvGraphicFramePr>
        <p:xfrm>
          <a:off x="1504950" y="2141538"/>
          <a:ext cx="1295400" cy="381000"/>
        </p:xfrm>
        <a:graphic>
          <a:graphicData uri="http://schemas.openxmlformats.org/presentationml/2006/ole">
            <mc:AlternateContent xmlns:mc="http://schemas.openxmlformats.org/markup-compatibility/2006">
              <mc:Choice xmlns:v="urn:schemas-microsoft-com:vml" Requires="v">
                <p:oleObj spid="_x0000_s17879" name="Equation" r:id="rId6" imgW="1295280" imgH="380880" progId="Equation.DSMT4">
                  <p:embed/>
                </p:oleObj>
              </mc:Choice>
              <mc:Fallback>
                <p:oleObj name="Equation" r:id="rId6" imgW="1295280" imgH="380880" progId="Equation.DSMT4">
                  <p:embed/>
                  <p:pic>
                    <p:nvPicPr>
                      <p:cNvPr id="2" name="Object 1"/>
                      <p:cNvPicPr/>
                      <p:nvPr/>
                    </p:nvPicPr>
                    <p:blipFill>
                      <a:blip r:embed="rId7"/>
                      <a:stretch>
                        <a:fillRect/>
                      </a:stretch>
                    </p:blipFill>
                    <p:spPr>
                      <a:xfrm>
                        <a:off x="1504950" y="2141538"/>
                        <a:ext cx="1295400" cy="381000"/>
                      </a:xfrm>
                      <a:prstGeom prst="rect">
                        <a:avLst/>
                      </a:prstGeom>
                    </p:spPr>
                  </p:pic>
                </p:oleObj>
              </mc:Fallback>
            </mc:AlternateContent>
          </a:graphicData>
        </a:graphic>
      </p:graphicFrame>
      <p:sp>
        <p:nvSpPr>
          <p:cNvPr id="489" name="Content Placeholder 3"/>
          <p:cNvSpPr txBox="1">
            <a:spLocks noGrp="1"/>
          </p:cNvSpPr>
          <p:nvPr>
            <p:ph type="body" idx="2"/>
          </p:nvPr>
        </p:nvSpPr>
        <p:spPr>
          <a:xfrm>
            <a:off x="3124200" y="2097156"/>
            <a:ext cx="4721871" cy="39322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Home size is a significant </a:t>
            </a:r>
            <a:r>
              <a:rPr lang="en-US" sz="2400" b="0" i="0" u="none" strike="noStrike" cap="none" dirty="0" smtClean="0">
                <a:solidFill>
                  <a:schemeClr val="dk1"/>
                </a:solidFill>
                <a:latin typeface="+mn-lt"/>
                <a:ea typeface="Arial"/>
                <a:cs typeface="Arial"/>
                <a:sym typeface="Arial"/>
              </a:rPr>
              <a:t>variable.</a:t>
            </a:r>
            <a:endParaRPr sz="2400" b="0" i="0" u="none" strike="noStrike" cap="none" dirty="0">
              <a:solidFill>
                <a:schemeClr val="dk1"/>
              </a:solidFill>
              <a:latin typeface="+mn-lt"/>
              <a:ea typeface="Arial"/>
              <a:cs typeface="Arial"/>
              <a:sym typeface="Arial"/>
            </a:endParaRPr>
          </a:p>
        </p:txBody>
      </p:sp>
      <p:sp>
        <p:nvSpPr>
          <p:cNvPr id="490" name="Content Placeholder 4"/>
          <p:cNvSpPr txBox="1">
            <a:spLocks noGrp="1"/>
          </p:cNvSpPr>
          <p:nvPr>
            <p:ph type="body" idx="3"/>
          </p:nvPr>
        </p:nvSpPr>
        <p:spPr>
          <a:xfrm>
            <a:off x="457199" y="2571332"/>
            <a:ext cx="1361661" cy="579373"/>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ts val="2400"/>
              <a:buFont typeface="Arial"/>
              <a:buChar char="•"/>
            </a:pPr>
            <a:r>
              <a:rPr lang="en-US" sz="2400" b="0" i="1" u="none" strike="noStrike" cap="none" dirty="0">
                <a:solidFill>
                  <a:schemeClr val="dk1"/>
                </a:solidFill>
                <a:latin typeface="+mn-lt"/>
                <a:sym typeface="Arial"/>
              </a:rPr>
              <a:t>p</a:t>
            </a:r>
            <a:r>
              <a:rPr lang="en-US" sz="2400" b="0" i="0" u="none" strike="noStrike" cap="none" dirty="0">
                <a:solidFill>
                  <a:schemeClr val="dk1"/>
                </a:solidFill>
                <a:latin typeface="+mn-lt"/>
                <a:sym typeface="Arial"/>
              </a:rPr>
              <a:t>-value</a:t>
            </a:r>
            <a:endParaRPr dirty="0">
              <a:latin typeface="+mn-lt"/>
            </a:endParaRPr>
          </a:p>
        </p:txBody>
      </p:sp>
      <p:graphicFrame>
        <p:nvGraphicFramePr>
          <p:cNvPr id="3" name="Object 2" descr="= 3.798 times 10 to the negative eighth power"/>
          <p:cNvGraphicFramePr>
            <a:graphicFrameLocks noChangeAspect="1"/>
          </p:cNvGraphicFramePr>
          <p:nvPr>
            <p:extLst>
              <p:ext uri="{D42A27DB-BD31-4B8C-83A1-F6EECF244321}">
                <p14:modId xmlns:p14="http://schemas.microsoft.com/office/powerpoint/2010/main" val="2963508059"/>
              </p:ext>
            </p:extLst>
          </p:nvPr>
        </p:nvGraphicFramePr>
        <p:xfrm>
          <a:off x="1898372" y="2725038"/>
          <a:ext cx="1663700" cy="355600"/>
        </p:xfrm>
        <a:graphic>
          <a:graphicData uri="http://schemas.openxmlformats.org/presentationml/2006/ole">
            <mc:AlternateContent xmlns:mc="http://schemas.openxmlformats.org/markup-compatibility/2006">
              <mc:Choice xmlns:v="urn:schemas-microsoft-com:vml" Requires="v">
                <p:oleObj spid="_x0000_s17880" name="Equation" r:id="rId8" imgW="1663560" imgH="355320" progId="Equation.DSMT4">
                  <p:embed/>
                </p:oleObj>
              </mc:Choice>
              <mc:Fallback>
                <p:oleObj name="Equation" r:id="rId8" imgW="1663560" imgH="355320" progId="Equation.DSMT4">
                  <p:embed/>
                  <p:pic>
                    <p:nvPicPr>
                      <p:cNvPr id="0" name=""/>
                      <p:cNvPicPr/>
                      <p:nvPr/>
                    </p:nvPicPr>
                    <p:blipFill>
                      <a:blip r:embed="rId9"/>
                      <a:stretch>
                        <a:fillRect/>
                      </a:stretch>
                    </p:blipFill>
                    <p:spPr>
                      <a:xfrm>
                        <a:off x="1898372" y="2725038"/>
                        <a:ext cx="1663700" cy="355600"/>
                      </a:xfrm>
                      <a:prstGeom prst="rect">
                        <a:avLst/>
                      </a:prstGeom>
                    </p:spPr>
                  </p:pic>
                </p:oleObj>
              </mc:Fallback>
            </mc:AlternateContent>
          </a:graphicData>
        </a:graphic>
      </p:graphicFrame>
      <p:sp>
        <p:nvSpPr>
          <p:cNvPr id="492" name="Content Placeholder 5"/>
          <p:cNvSpPr txBox="1">
            <a:spLocks noGrp="1"/>
          </p:cNvSpPr>
          <p:nvPr>
            <p:ph type="body" idx="4"/>
          </p:nvPr>
        </p:nvSpPr>
        <p:spPr>
          <a:xfrm>
            <a:off x="447260" y="3210126"/>
            <a:ext cx="1719471" cy="493306"/>
          </a:xfrm>
          <a:prstGeom prst="rect">
            <a:avLst/>
          </a:prstGeom>
          <a:noFill/>
          <a:ln>
            <a:noFill/>
          </a:ln>
        </p:spPr>
        <p:txBody>
          <a:bodyPr spcFirstLastPara="1" wrap="square" lIns="0" tIns="0" rIns="0" bIns="0" anchor="t" anchorCtr="0">
            <a:noAutofit/>
          </a:bodyPr>
          <a:lstStyle/>
          <a:p>
            <a:pPr marL="740664" lvl="1" indent="-283464">
              <a:buSzPct val="100000"/>
              <a:tabLst>
                <a:tab pos="804863" algn="l"/>
              </a:tabLst>
            </a:pPr>
            <a:r>
              <a:rPr lang="en-US" sz="2400" b="0" i="0" u="none" strike="noStrike" cap="none" dirty="0">
                <a:solidFill>
                  <a:schemeClr val="dk1"/>
                </a:solidFill>
                <a:latin typeface="+mn-lt"/>
                <a:sym typeface="Arial"/>
              </a:rPr>
              <a:t>Reject</a:t>
            </a:r>
            <a:endParaRPr sz="2400" dirty="0">
              <a:latin typeface="+mn-lt"/>
            </a:endParaRPr>
          </a:p>
        </p:txBody>
      </p:sp>
      <p:graphicFrame>
        <p:nvGraphicFramePr>
          <p:cNvPr id="17" name="Object 16" descr="H sub 0 colon"/>
          <p:cNvGraphicFramePr>
            <a:graphicFrameLocks noChangeAspect="1"/>
          </p:cNvGraphicFramePr>
          <p:nvPr>
            <p:extLst>
              <p:ext uri="{D42A27DB-BD31-4B8C-83A1-F6EECF244321}">
                <p14:modId xmlns:p14="http://schemas.microsoft.com/office/powerpoint/2010/main" val="2986077092"/>
              </p:ext>
            </p:extLst>
          </p:nvPr>
        </p:nvGraphicFramePr>
        <p:xfrm>
          <a:off x="2251972" y="3322432"/>
          <a:ext cx="520700" cy="381000"/>
        </p:xfrm>
        <a:graphic>
          <a:graphicData uri="http://schemas.openxmlformats.org/presentationml/2006/ole">
            <mc:AlternateContent xmlns:mc="http://schemas.openxmlformats.org/markup-compatibility/2006">
              <mc:Choice xmlns:v="urn:schemas-microsoft-com:vml" Requires="v">
                <p:oleObj spid="_x0000_s17881" name="Equation" r:id="rId10" imgW="520560" imgH="380880" progId="Equation.DSMT4">
                  <p:embed/>
                </p:oleObj>
              </mc:Choice>
              <mc:Fallback>
                <p:oleObj name="Equation" r:id="rId10" imgW="520560" imgH="380880" progId="Equation.DSMT4">
                  <p:embed/>
                  <p:pic>
                    <p:nvPicPr>
                      <p:cNvPr id="10" name="Object 9"/>
                      <p:cNvPicPr/>
                      <p:nvPr/>
                    </p:nvPicPr>
                    <p:blipFill>
                      <a:blip r:embed="rId11"/>
                      <a:stretch>
                        <a:fillRect/>
                      </a:stretch>
                    </p:blipFill>
                    <p:spPr>
                      <a:xfrm>
                        <a:off x="2251972" y="3322432"/>
                        <a:ext cx="520700" cy="381000"/>
                      </a:xfrm>
                      <a:prstGeom prst="rect">
                        <a:avLst/>
                      </a:prstGeom>
                    </p:spPr>
                  </p:pic>
                </p:oleObj>
              </mc:Fallback>
            </mc:AlternateContent>
          </a:graphicData>
        </a:graphic>
      </p:graphicFrame>
      <p:sp>
        <p:nvSpPr>
          <p:cNvPr id="494" name="Content Placeholder 6"/>
          <p:cNvSpPr txBox="1">
            <a:spLocks noGrp="1"/>
          </p:cNvSpPr>
          <p:nvPr>
            <p:ph type="body" idx="5"/>
          </p:nvPr>
        </p:nvSpPr>
        <p:spPr>
          <a:xfrm>
            <a:off x="2857913" y="3244426"/>
            <a:ext cx="5828887" cy="419250"/>
          </a:xfrm>
          <a:prstGeom prst="rect">
            <a:avLst/>
          </a:prstGeom>
          <a:noFill/>
          <a:ln>
            <a:noFill/>
          </a:ln>
        </p:spPr>
        <p:txBody>
          <a:bodyPr spcFirstLastPara="1" wrap="square" lIns="0" tIns="0" rIns="0" bIns="0" anchor="t" anchorCtr="0">
            <a:noAutofit/>
          </a:bodyPr>
          <a:lstStyle/>
          <a:p>
            <a:pPr marL="0" lvl="1" indent="0">
              <a:spcBef>
                <a:spcPts val="0"/>
              </a:spcBef>
              <a:buSzPts val="2000"/>
              <a:buFont typeface="Arial"/>
              <a:buNone/>
            </a:pPr>
            <a:r>
              <a:rPr lang="en-US" sz="2400" b="0" i="0" u="none" strike="noStrike" cap="none" dirty="0" smtClean="0">
                <a:solidFill>
                  <a:schemeClr val="dk1"/>
                </a:solidFill>
                <a:latin typeface="+mn-lt"/>
                <a:sym typeface="Arial"/>
              </a:rPr>
              <a:t>The slope is not equal to zero. Using a</a:t>
            </a:r>
            <a:endParaRPr sz="2400" dirty="0">
              <a:latin typeface="+mn-lt"/>
            </a:endParaRPr>
          </a:p>
        </p:txBody>
      </p:sp>
      <p:sp>
        <p:nvSpPr>
          <p:cNvPr id="495" name="Content Placeholder 7"/>
          <p:cNvSpPr txBox="1">
            <a:spLocks noGrp="1"/>
          </p:cNvSpPr>
          <p:nvPr>
            <p:ph type="body" idx="6"/>
          </p:nvPr>
        </p:nvSpPr>
        <p:spPr>
          <a:xfrm>
            <a:off x="1217540" y="3736899"/>
            <a:ext cx="7469259" cy="765601"/>
          </a:xfrm>
          <a:prstGeom prst="rect">
            <a:avLst/>
          </a:prstGeom>
          <a:noFill/>
          <a:ln>
            <a:noFill/>
          </a:ln>
        </p:spPr>
        <p:txBody>
          <a:bodyPr spcFirstLastPara="1" wrap="square" lIns="0" tIns="0" rIns="0" bIns="0" anchor="t" anchorCtr="0">
            <a:noAutofit/>
          </a:bodyPr>
          <a:lstStyle/>
          <a:p>
            <a:pPr marL="0" lvl="1" indent="0">
              <a:spcBef>
                <a:spcPts val="0"/>
              </a:spcBef>
              <a:buSzPts val="2000"/>
              <a:buNone/>
            </a:pPr>
            <a:r>
              <a:rPr lang="en-US" sz="2400" dirty="0" smtClean="0">
                <a:latin typeface="+mn-lt"/>
              </a:rPr>
              <a:t>linear </a:t>
            </a:r>
            <a:r>
              <a:rPr lang="en-US" sz="2400" b="0" i="0" u="none" strike="noStrike" cap="none" dirty="0" smtClean="0">
                <a:solidFill>
                  <a:schemeClr val="dk1"/>
                </a:solidFill>
                <a:latin typeface="+mn-lt"/>
                <a:sym typeface="Arial"/>
              </a:rPr>
              <a:t>relationship</a:t>
            </a:r>
            <a:r>
              <a:rPr lang="en-US" sz="2400" b="0" i="0" u="none" strike="noStrike" cap="none" dirty="0">
                <a:solidFill>
                  <a:schemeClr val="dk1"/>
                </a:solidFill>
                <a:latin typeface="+mn-lt"/>
                <a:sym typeface="Arial"/>
              </a:rPr>
              <a:t>, home size is a significant variable in explaining variation in market value.</a:t>
            </a:r>
            <a:endParaRPr sz="2400" b="0" i="0" u="none" strike="noStrike" cap="none" dirty="0">
              <a:solidFill>
                <a:schemeClr val="dk1"/>
              </a:solidFill>
              <a:latin typeface="+mn-lt"/>
              <a:sym typeface="Arial"/>
            </a:endParaRPr>
          </a:p>
        </p:txBody>
      </p:sp>
      <p:pic>
        <p:nvPicPr>
          <p:cNvPr id="4" name="Picture 3" descr="An Excel sheet titled, regression analysis, has a table for regressions statistics and two tables for ANOVA. The first table titled, Regression Statistics has 2 columns and 5 rows. The row entries are as follows. Row 1. Multiple R, 0.7315255223. Row 2. R Square, 0.534734202. Row 3. Adjusted R Square, 0.523102557. Row 4. Standard Error, 7287.722712. Row 5. Observations, 42. The second table titled, ANOVA has 6 columns and 3 rows. The column are as follows. Blank, d f, S S, M S, F, and Significance F. The row entries are as follows. Row 1. Regression, 1, 2441633669, 2441633669, 45.97236277, 3.79802E minus 08. Row 2. Residual, 40, 2124436093, 53110902.32, Blank, Blank. Row 3. Total, 41, 4566069762, Blank, Blank, Blank. The third table has 7 columns and 2 rows. The column are as follows. Blank, Coefficients, Standard Error, T Statistics, P value, Lower 95%, Upper 95%. The row entries are as follows. Row 1. Intercept, 32673.2199, 8831.950745, 3.669434116, 0.000649604, 14823.18178, 50523.25802. Row 2. Square Feet, 35.03637528, 5.16738385, 6.780292234, 3.79802E minus 08, 24.59270036, 45.48004481."/>
          <p:cNvPicPr>
            <a:picLocks noChangeAspect="1"/>
          </p:cNvPicPr>
          <p:nvPr/>
        </p:nvPicPr>
        <p:blipFill>
          <a:blip r:embed="rId12"/>
          <a:stretch>
            <a:fillRect/>
          </a:stretch>
        </p:blipFill>
        <p:spPr>
          <a:xfrm>
            <a:off x="2868465" y="4636515"/>
            <a:ext cx="3107866" cy="1525541"/>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Testing Hypotheses for Regression Coefficients</a:t>
            </a:r>
            <a:endParaRPr sz="3600" b="1" i="0" u="none" strike="noStrike" cap="none" dirty="0">
              <a:solidFill>
                <a:srgbClr val="007FA3"/>
              </a:solidFill>
              <a:latin typeface="+mj-lt"/>
              <a:ea typeface="Arial"/>
              <a:cs typeface="Arial"/>
              <a:sym typeface="Arial"/>
            </a:endParaRPr>
          </a:p>
        </p:txBody>
      </p:sp>
      <p:sp>
        <p:nvSpPr>
          <p:cNvPr id="502" name="Content Placeholder 2"/>
          <p:cNvSpPr txBox="1">
            <a:spLocks noGrp="1"/>
          </p:cNvSpPr>
          <p:nvPr>
            <p:ph type="body" idx="1"/>
          </p:nvPr>
        </p:nvSpPr>
        <p:spPr>
          <a:xfrm>
            <a:off x="457200" y="1600202"/>
            <a:ext cx="8229600" cy="954156"/>
          </a:xfrm>
          <a:prstGeom prst="rect">
            <a:avLst/>
          </a:prstGeom>
          <a:noFill/>
          <a:ln>
            <a:noFill/>
          </a:ln>
        </p:spPr>
        <p:txBody>
          <a:bodyPr spcFirstLastPara="1" wrap="square" lIns="91425" tIns="91425" rIns="91425" bIns="91425" anchor="t" anchorCtr="0">
            <a:noAutofit/>
          </a:bodyPr>
          <a:lstStyle/>
          <a:p>
            <a:pPr marL="255600" marR="0" lvl="0" indent="-255600" algn="l" rtl="0">
              <a:spcAft>
                <a:spcPts val="0"/>
              </a:spcAft>
              <a:buClr>
                <a:srgbClr val="007FA3"/>
              </a:buClr>
              <a:buSzPct val="100000"/>
              <a:buFont typeface="Arial"/>
              <a:buChar char="•"/>
            </a:pPr>
            <a:r>
              <a:rPr lang="en-US" sz="2200" b="0" i="0" u="none" strike="noStrike" cap="none" dirty="0">
                <a:solidFill>
                  <a:srgbClr val="000000"/>
                </a:solidFill>
                <a:latin typeface="+mn-lt"/>
                <a:ea typeface="Arial"/>
                <a:cs typeface="Arial"/>
                <a:sym typeface="Arial"/>
              </a:rPr>
              <a:t>An alternate method for testing whether a slope or intercept is zero is to use a </a:t>
            </a:r>
            <a:r>
              <a:rPr lang="en-US" sz="2200" b="0" i="1" u="none" strike="noStrike" cap="none" dirty="0">
                <a:solidFill>
                  <a:srgbClr val="000000"/>
                </a:solidFill>
                <a:latin typeface="+mn-lt"/>
                <a:ea typeface="Arial"/>
                <a:cs typeface="Arial"/>
                <a:sym typeface="Arial"/>
              </a:rPr>
              <a:t>t</a:t>
            </a:r>
            <a:r>
              <a:rPr lang="en-US" sz="2200" b="0" i="0" u="none" strike="noStrike" cap="none" dirty="0">
                <a:solidFill>
                  <a:srgbClr val="000000"/>
                </a:solidFill>
                <a:latin typeface="+mn-lt"/>
                <a:ea typeface="Arial"/>
                <a:cs typeface="Arial"/>
                <a:sym typeface="Arial"/>
              </a:rPr>
              <a:t>-test:</a:t>
            </a:r>
            <a:endParaRPr sz="2200" b="0" i="0" u="none" strike="noStrike" cap="none" dirty="0">
              <a:solidFill>
                <a:srgbClr val="000000"/>
              </a:solidFill>
              <a:latin typeface="+mn-lt"/>
              <a:ea typeface="Arial"/>
              <a:cs typeface="Arial"/>
              <a:sym typeface="Arial"/>
            </a:endParaRPr>
          </a:p>
        </p:txBody>
      </p:sp>
      <p:graphicFrame>
        <p:nvGraphicFramePr>
          <p:cNvPr id="2" name="Object 1" descr="t = start fraction b sub 1 minus 0 over standard error end fraction. This equation is labeled, 8.8"/>
          <p:cNvGraphicFramePr>
            <a:graphicFrameLocks noChangeAspect="1"/>
          </p:cNvGraphicFramePr>
          <p:nvPr>
            <p:extLst>
              <p:ext uri="{D42A27DB-BD31-4B8C-83A1-F6EECF244321}">
                <p14:modId xmlns:p14="http://schemas.microsoft.com/office/powerpoint/2010/main" val="291888630"/>
              </p:ext>
            </p:extLst>
          </p:nvPr>
        </p:nvGraphicFramePr>
        <p:xfrm>
          <a:off x="2500545" y="2613959"/>
          <a:ext cx="3694545" cy="608760"/>
        </p:xfrm>
        <a:graphic>
          <a:graphicData uri="http://schemas.openxmlformats.org/presentationml/2006/ole">
            <mc:AlternateContent xmlns:mc="http://schemas.openxmlformats.org/markup-compatibility/2006">
              <mc:Choice xmlns:v="urn:schemas-microsoft-com:vml" Requires="v">
                <p:oleObj spid="_x0000_s18552" name="Equation" r:id="rId4" imgW="4470120" imgH="736560" progId="Equation.DSMT4">
                  <p:embed/>
                </p:oleObj>
              </mc:Choice>
              <mc:Fallback>
                <p:oleObj name="Equation" r:id="rId4" imgW="4470120" imgH="736560" progId="Equation.DSMT4">
                  <p:embed/>
                  <p:pic>
                    <p:nvPicPr>
                      <p:cNvPr id="0" name=""/>
                      <p:cNvPicPr/>
                      <p:nvPr/>
                    </p:nvPicPr>
                    <p:blipFill>
                      <a:blip r:embed="rId5"/>
                      <a:stretch>
                        <a:fillRect/>
                      </a:stretch>
                    </p:blipFill>
                    <p:spPr>
                      <a:xfrm>
                        <a:off x="2500545" y="2613959"/>
                        <a:ext cx="3694545" cy="608760"/>
                      </a:xfrm>
                      <a:prstGeom prst="rect">
                        <a:avLst/>
                      </a:prstGeom>
                    </p:spPr>
                  </p:pic>
                </p:oleObj>
              </mc:Fallback>
            </mc:AlternateContent>
          </a:graphicData>
        </a:graphic>
      </p:graphicFrame>
      <p:sp>
        <p:nvSpPr>
          <p:cNvPr id="504" name="Content Placeholder 3"/>
          <p:cNvSpPr txBox="1">
            <a:spLocks noGrp="1"/>
          </p:cNvSpPr>
          <p:nvPr>
            <p:ph type="body" idx="2"/>
          </p:nvPr>
        </p:nvSpPr>
        <p:spPr>
          <a:xfrm>
            <a:off x="457200" y="3282320"/>
            <a:ext cx="8229600" cy="564123"/>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ct val="100000"/>
              <a:buFont typeface="Arial"/>
              <a:buChar char="•"/>
            </a:pPr>
            <a:r>
              <a:rPr lang="en-US" sz="2200" b="0" i="0" u="none" strike="noStrike" cap="none" dirty="0">
                <a:solidFill>
                  <a:schemeClr val="dk1"/>
                </a:solidFill>
                <a:latin typeface="+mn-lt"/>
                <a:ea typeface="Arial"/>
                <a:cs typeface="Arial"/>
                <a:sym typeface="Arial"/>
              </a:rPr>
              <a:t>Excel provides the </a:t>
            </a:r>
            <a:r>
              <a:rPr lang="en-US" sz="2200" b="0" i="1" u="none" strike="noStrike" cap="none" dirty="0">
                <a:solidFill>
                  <a:schemeClr val="dk1"/>
                </a:solidFill>
                <a:latin typeface="+mn-lt"/>
                <a:ea typeface="Arial"/>
                <a:cs typeface="Arial"/>
                <a:sym typeface="Arial"/>
              </a:rPr>
              <a:t>p</a:t>
            </a:r>
            <a:r>
              <a:rPr lang="en-US" sz="2200" b="0" i="0" u="none" strike="noStrike" cap="none" dirty="0">
                <a:solidFill>
                  <a:schemeClr val="dk1"/>
                </a:solidFill>
                <a:latin typeface="+mn-lt"/>
                <a:ea typeface="Arial"/>
                <a:cs typeface="Arial"/>
                <a:sym typeface="Arial"/>
              </a:rPr>
              <a:t>-values for tests on the slope and intercept.</a:t>
            </a:r>
            <a:endParaRPr sz="2200" b="0" i="0" u="none" strike="noStrike" cap="none" dirty="0">
              <a:solidFill>
                <a:schemeClr val="dk1"/>
              </a:solidFill>
              <a:latin typeface="+mn-lt"/>
              <a:ea typeface="Arial"/>
              <a:cs typeface="Arial"/>
              <a:sym typeface="Arial"/>
            </a:endParaRPr>
          </a:p>
        </p:txBody>
      </p:sp>
      <p:pic>
        <p:nvPicPr>
          <p:cNvPr id="3" name="Picture 2" descr="An Excel sheet titled, regression analysis, has a table for regressions statistics and two tables for ANOVA. The first table titled, Regression Statistics has 2 columns and 5 rows. The row entries are as follows. Row 1. Multiple R, 0.7315255223. Row 2. R Square, 0.534734202. Row 3. Adjusted R Square, 0.523102557. Row 4. Standard Error, 7287.722712. Row 5. Observations, 42. The second table titled, ANOVA has 6 columns and 3 rows. The column are as follows. Blank, d f, S S, M S, F, and Significance F. The row entries are as follows. Row 1. Regression, 1, 2441633669, 2441633669, 45.97236277, 3.79802E minus 08. Row 2. Residual, 40, 2124436093, 53110902.32, Blank, Blank. Row 3. Total, 41, 4566069762, Blank, Blank, Blank. The third table has 7 columns and 2 rows. The column are as follows. Blank, Coefficients, Standard Error, T Statistics, P value, Lower 95%, Upper 95%. The row entries are as follows. Row 1. Intercept, 32673.2199, 8831.950745, 3.669434116, 0.000649604, 14823.18178, 50523.25802. Row 2. Square Feet, 35.03637528, 5.16738385, 6.780292234, 3.79802E minus 08, 24.59270036, 45.48004481."/>
          <p:cNvPicPr>
            <a:picLocks noChangeAspect="1"/>
          </p:cNvPicPr>
          <p:nvPr/>
        </p:nvPicPr>
        <p:blipFill>
          <a:blip r:embed="rId6"/>
          <a:stretch>
            <a:fillRect/>
          </a:stretch>
        </p:blipFill>
        <p:spPr>
          <a:xfrm>
            <a:off x="2483561" y="4063153"/>
            <a:ext cx="4176877" cy="2050650"/>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8.8: Interpreting Hypothesis Tests for Regression Coefficients</a:t>
            </a:r>
            <a:endParaRPr sz="3600" b="1" i="0" u="none" strike="noStrike" cap="none" dirty="0">
              <a:solidFill>
                <a:srgbClr val="007FA3"/>
              </a:solidFill>
              <a:latin typeface="+mj-lt"/>
              <a:ea typeface="Arial"/>
              <a:cs typeface="Arial"/>
              <a:sym typeface="Arial"/>
            </a:endParaRPr>
          </a:p>
        </p:txBody>
      </p:sp>
      <p:graphicFrame>
        <p:nvGraphicFramePr>
          <p:cNvPr id="7" name="Object 6" descr="t = start fraction b sub 1 minus 0 over standard error end fraction. This equation is labeled, 8.8"/>
          <p:cNvGraphicFramePr>
            <a:graphicFrameLocks noChangeAspect="1"/>
          </p:cNvGraphicFramePr>
          <p:nvPr>
            <p:extLst>
              <p:ext uri="{D42A27DB-BD31-4B8C-83A1-F6EECF244321}">
                <p14:modId xmlns:p14="http://schemas.microsoft.com/office/powerpoint/2010/main" val="1033833817"/>
              </p:ext>
            </p:extLst>
          </p:nvPr>
        </p:nvGraphicFramePr>
        <p:xfrm>
          <a:off x="2320347" y="1620297"/>
          <a:ext cx="4064000" cy="669636"/>
        </p:xfrm>
        <a:graphic>
          <a:graphicData uri="http://schemas.openxmlformats.org/presentationml/2006/ole">
            <mc:AlternateContent xmlns:mc="http://schemas.openxmlformats.org/markup-compatibility/2006">
              <mc:Choice xmlns:v="urn:schemas-microsoft-com:vml" Requires="v">
                <p:oleObj spid="_x0000_s19574" name="Equation" r:id="rId4" imgW="4470120" imgH="736560" progId="Equation.DSMT4">
                  <p:embed/>
                </p:oleObj>
              </mc:Choice>
              <mc:Fallback>
                <p:oleObj name="Equation" r:id="rId4" imgW="4470120" imgH="736560" progId="Equation.DSMT4">
                  <p:embed/>
                  <p:pic>
                    <p:nvPicPr>
                      <p:cNvPr id="2" name="Object 1"/>
                      <p:cNvPicPr/>
                      <p:nvPr/>
                    </p:nvPicPr>
                    <p:blipFill>
                      <a:blip r:embed="rId5"/>
                      <a:stretch>
                        <a:fillRect/>
                      </a:stretch>
                    </p:blipFill>
                    <p:spPr>
                      <a:xfrm>
                        <a:off x="2320347" y="1620297"/>
                        <a:ext cx="4064000" cy="669636"/>
                      </a:xfrm>
                      <a:prstGeom prst="rect">
                        <a:avLst/>
                      </a:prstGeom>
                    </p:spPr>
                  </p:pic>
                </p:oleObj>
              </mc:Fallback>
            </mc:AlternateContent>
          </a:graphicData>
        </a:graphic>
      </p:graphicFrame>
      <p:sp>
        <p:nvSpPr>
          <p:cNvPr id="512" name="Content Placeholder 2"/>
          <p:cNvSpPr txBox="1">
            <a:spLocks noGrp="1"/>
          </p:cNvSpPr>
          <p:nvPr>
            <p:ph type="body" idx="1"/>
          </p:nvPr>
        </p:nvSpPr>
        <p:spPr>
          <a:xfrm>
            <a:off x="457200" y="2398687"/>
            <a:ext cx="4800600" cy="573113"/>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Use </a:t>
            </a:r>
            <a:r>
              <a:rPr lang="en-US" sz="2400" b="0" i="1" u="none" strike="noStrike" cap="none" dirty="0">
                <a:solidFill>
                  <a:schemeClr val="dk1"/>
                </a:solidFill>
                <a:latin typeface="+mn-lt"/>
                <a:ea typeface="Arial"/>
                <a:cs typeface="Arial"/>
                <a:sym typeface="Arial"/>
              </a:rPr>
              <a:t>p</a:t>
            </a:r>
            <a:r>
              <a:rPr lang="en-US" sz="2400" b="0" i="0" u="none" strike="noStrike" cap="none" dirty="0">
                <a:solidFill>
                  <a:schemeClr val="dk1"/>
                </a:solidFill>
                <a:latin typeface="+mn-lt"/>
                <a:ea typeface="Arial"/>
                <a:cs typeface="Arial"/>
                <a:sym typeface="Arial"/>
              </a:rPr>
              <a:t>-values to draw conclusion</a:t>
            </a:r>
            <a:endParaRPr sz="2400" b="0" i="0" u="none" strike="noStrike" cap="none" dirty="0">
              <a:solidFill>
                <a:schemeClr val="dk1"/>
              </a:solidFill>
              <a:latin typeface="+mn-lt"/>
              <a:ea typeface="Arial"/>
              <a:cs typeface="Arial"/>
              <a:sym typeface="Arial"/>
            </a:endParaRPr>
          </a:p>
        </p:txBody>
      </p:sp>
      <p:pic>
        <p:nvPicPr>
          <p:cNvPr id="2" name="Picture 1" descr="An Excel sheet titled, regression analysis, has a table for regressions statistics and two tables for ANOVA. The first table titled, Regression Statistics has 2 columns and 5 rows. The row entries are as follows. Row 1. Multiple R, 0.7315255223. Row 2. R Square, 0.534734202. Row 3. Adjusted R Square, 0.523102557. Row 4. Standard Error, 7287.722712. Row 5. Observations, 42. The second table titled, ANOVA has 6 columns and 3 rows. The column are as follows. Blank, d f, S S, M S, F, and Significance F. The row entries are as follows. Row 1. Regression, 1, 2441633669, 2441633669, 45.97236277, 3.79802E minus 08. Row 2. Residual, 40, 2124436093, 53110902.32, Blank, Blank. Row 3. Total, 41, 4566069762, Blank, Blank, Blank. The third table has 7 columns and 2 rows. The column are as follows. Blank, Coefficients, Standard Error, T Statistics, P value, Lower 95%, Upper 95%. The row entries are as follows. Row 1. Intercept, 32673.2199, 8831.950745, 3.669434116, 0.000649604, 14823.18178, 50523.25802. Row 2. Square Feet, 35.03637528, 5.16738385, 6.780292234, 3.79802E minus 08, 24.59270036, 45.48004481. The column P value is highlighted."/>
          <p:cNvPicPr>
            <a:picLocks noChangeAspect="1"/>
          </p:cNvPicPr>
          <p:nvPr/>
        </p:nvPicPr>
        <p:blipFill>
          <a:blip r:embed="rId6"/>
          <a:stretch>
            <a:fillRect/>
          </a:stretch>
        </p:blipFill>
        <p:spPr>
          <a:xfrm>
            <a:off x="2130102" y="3140306"/>
            <a:ext cx="4168175" cy="2139053"/>
          </a:xfrm>
          <a:prstGeom prst="rect">
            <a:avLst/>
          </a:prstGeom>
        </p:spPr>
      </p:pic>
      <p:sp>
        <p:nvSpPr>
          <p:cNvPr id="514" name="Content Placeholder 3"/>
          <p:cNvSpPr txBox="1">
            <a:spLocks noGrp="1"/>
          </p:cNvSpPr>
          <p:nvPr>
            <p:ph type="body" idx="2"/>
          </p:nvPr>
        </p:nvSpPr>
        <p:spPr>
          <a:xfrm>
            <a:off x="457200" y="5447866"/>
            <a:ext cx="6689035" cy="562362"/>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Neither coefficient is statistically equal to zero.</a:t>
            </a:r>
            <a:endParaRPr sz="24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Confidence Intervals for Regression Coefficients</a:t>
            </a:r>
            <a:endParaRPr sz="3600" b="1" i="0" u="none" strike="noStrike" cap="none" dirty="0">
              <a:solidFill>
                <a:srgbClr val="007FA3"/>
              </a:solidFill>
              <a:latin typeface="+mj-lt"/>
              <a:ea typeface="Arial"/>
              <a:cs typeface="Arial"/>
              <a:sym typeface="Arial"/>
            </a:endParaRPr>
          </a:p>
        </p:txBody>
      </p:sp>
      <p:sp>
        <p:nvSpPr>
          <p:cNvPr id="520" name="Content Placeholder 2"/>
          <p:cNvSpPr txBox="1">
            <a:spLocks noGrp="1"/>
          </p:cNvSpPr>
          <p:nvPr>
            <p:ph type="body" idx="1"/>
          </p:nvPr>
        </p:nvSpPr>
        <p:spPr>
          <a:xfrm>
            <a:off x="457200" y="1600202"/>
            <a:ext cx="8229600" cy="259411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200" b="0" i="0" u="none" strike="noStrike" cap="none" dirty="0">
                <a:solidFill>
                  <a:srgbClr val="000000"/>
                </a:solidFill>
                <a:latin typeface="+mn-lt"/>
                <a:sym typeface="Arial"/>
              </a:rPr>
              <a:t>Confidence intervals (Lower 95% and Upper 95% values in the output) provide information about the unknown values of the true regression coefficients, accounting for sampling error.</a:t>
            </a:r>
            <a:endParaRPr sz="2200" dirty="0">
              <a:latin typeface="+mn-lt"/>
            </a:endParaRPr>
          </a:p>
          <a:p>
            <a:pPr marL="255650" marR="0" lvl="0" indent="-255650" algn="l" rtl="0">
              <a:spcAft>
                <a:spcPts val="0"/>
              </a:spcAft>
              <a:buClr>
                <a:srgbClr val="007FA3"/>
              </a:buClr>
              <a:buSzPct val="100000"/>
              <a:buFont typeface="Arial"/>
              <a:buChar char="•"/>
            </a:pPr>
            <a:r>
              <a:rPr lang="en-US" sz="2200" b="0" i="0" u="none" strike="noStrike" cap="none" dirty="0">
                <a:solidFill>
                  <a:srgbClr val="000000"/>
                </a:solidFill>
                <a:latin typeface="+mn-lt"/>
                <a:sym typeface="Arial"/>
              </a:rPr>
              <a:t>We may also use confidence intervals to test hypotheses about the regression coefficients.</a:t>
            </a:r>
            <a:endParaRPr sz="2200" dirty="0">
              <a:latin typeface="+mn-lt"/>
            </a:endParaRPr>
          </a:p>
          <a:p>
            <a:pPr marL="741363" marR="0" lvl="1" indent="-284163" algn="l" rtl="0">
              <a:spcBef>
                <a:spcPts val="600"/>
              </a:spcBef>
              <a:spcAft>
                <a:spcPts val="0"/>
              </a:spcAft>
              <a:buClr>
                <a:srgbClr val="007FA3"/>
              </a:buClr>
              <a:buSzPct val="100000"/>
              <a:buFont typeface="Arial"/>
              <a:buChar char="–"/>
            </a:pPr>
            <a:r>
              <a:rPr lang="en-US" sz="2200" b="0" i="0" u="none" strike="noStrike" cap="none" dirty="0">
                <a:solidFill>
                  <a:srgbClr val="000000"/>
                </a:solidFill>
                <a:latin typeface="+mn-lt"/>
                <a:sym typeface="Arial"/>
              </a:rPr>
              <a:t>To test the hypotheses</a:t>
            </a:r>
            <a:endParaRPr sz="2200" b="0" i="0" u="none" strike="noStrike" cap="none" dirty="0">
              <a:solidFill>
                <a:srgbClr val="000000"/>
              </a:solidFill>
              <a:latin typeface="+mn-lt"/>
              <a:sym typeface="Arial"/>
            </a:endParaRPr>
          </a:p>
        </p:txBody>
      </p:sp>
      <p:graphicFrame>
        <p:nvGraphicFramePr>
          <p:cNvPr id="2" name="Object 1" descr="H sub 0 colon beta sub 1 = B sub 1"/>
          <p:cNvGraphicFramePr>
            <a:graphicFrameLocks noChangeAspect="1"/>
          </p:cNvGraphicFramePr>
          <p:nvPr>
            <p:extLst>
              <p:ext uri="{D42A27DB-BD31-4B8C-83A1-F6EECF244321}">
                <p14:modId xmlns:p14="http://schemas.microsoft.com/office/powerpoint/2010/main" val="3408702076"/>
              </p:ext>
            </p:extLst>
          </p:nvPr>
        </p:nvGraphicFramePr>
        <p:xfrm>
          <a:off x="3396463" y="4263204"/>
          <a:ext cx="1175537" cy="314876"/>
        </p:xfrm>
        <a:graphic>
          <a:graphicData uri="http://schemas.openxmlformats.org/presentationml/2006/ole">
            <mc:AlternateContent xmlns:mc="http://schemas.openxmlformats.org/markup-compatibility/2006">
              <mc:Choice xmlns:v="urn:schemas-microsoft-com:vml" Requires="v">
                <p:oleObj spid="_x0000_s20824" name="Equation" r:id="rId4" imgW="1422360" imgH="380880" progId="Equation.DSMT4">
                  <p:embed/>
                </p:oleObj>
              </mc:Choice>
              <mc:Fallback>
                <p:oleObj name="Equation" r:id="rId4" imgW="1422360" imgH="380880" progId="Equation.DSMT4">
                  <p:embed/>
                  <p:pic>
                    <p:nvPicPr>
                      <p:cNvPr id="0" name=""/>
                      <p:cNvPicPr/>
                      <p:nvPr/>
                    </p:nvPicPr>
                    <p:blipFill>
                      <a:blip r:embed="rId5"/>
                      <a:stretch>
                        <a:fillRect/>
                      </a:stretch>
                    </p:blipFill>
                    <p:spPr>
                      <a:xfrm>
                        <a:off x="3396463" y="4263204"/>
                        <a:ext cx="1175537" cy="314876"/>
                      </a:xfrm>
                      <a:prstGeom prst="rect">
                        <a:avLst/>
                      </a:prstGeom>
                    </p:spPr>
                  </p:pic>
                </p:oleObj>
              </mc:Fallback>
            </mc:AlternateContent>
          </a:graphicData>
        </a:graphic>
      </p:graphicFrame>
      <p:graphicFrame>
        <p:nvGraphicFramePr>
          <p:cNvPr id="11" name="Object 10" descr="H sub 1 colon beta does not equal to B sub 1"/>
          <p:cNvGraphicFramePr>
            <a:graphicFrameLocks noChangeAspect="1"/>
          </p:cNvGraphicFramePr>
          <p:nvPr>
            <p:extLst>
              <p:ext uri="{D42A27DB-BD31-4B8C-83A1-F6EECF244321}">
                <p14:modId xmlns:p14="http://schemas.microsoft.com/office/powerpoint/2010/main" val="254254912"/>
              </p:ext>
            </p:extLst>
          </p:nvPr>
        </p:nvGraphicFramePr>
        <p:xfrm>
          <a:off x="3416341" y="4646970"/>
          <a:ext cx="1154545" cy="314876"/>
        </p:xfrm>
        <a:graphic>
          <a:graphicData uri="http://schemas.openxmlformats.org/presentationml/2006/ole">
            <mc:AlternateContent xmlns:mc="http://schemas.openxmlformats.org/markup-compatibility/2006">
              <mc:Choice xmlns:v="urn:schemas-microsoft-com:vml" Requires="v">
                <p:oleObj spid="_x0000_s20825" name="Equation" r:id="rId6" imgW="1396800" imgH="380880" progId="Equation.DSMT4">
                  <p:embed/>
                </p:oleObj>
              </mc:Choice>
              <mc:Fallback>
                <p:oleObj name="Equation" r:id="rId6" imgW="1396800" imgH="380880" progId="Equation.DSMT4">
                  <p:embed/>
                  <p:pic>
                    <p:nvPicPr>
                      <p:cNvPr id="2" name="Object 1"/>
                      <p:cNvPicPr/>
                      <p:nvPr/>
                    </p:nvPicPr>
                    <p:blipFill>
                      <a:blip r:embed="rId7"/>
                      <a:stretch>
                        <a:fillRect/>
                      </a:stretch>
                    </p:blipFill>
                    <p:spPr>
                      <a:xfrm>
                        <a:off x="3416341" y="4646970"/>
                        <a:ext cx="1154545" cy="314876"/>
                      </a:xfrm>
                      <a:prstGeom prst="rect">
                        <a:avLst/>
                      </a:prstGeom>
                    </p:spPr>
                  </p:pic>
                </p:oleObj>
              </mc:Fallback>
            </mc:AlternateContent>
          </a:graphicData>
        </a:graphic>
      </p:graphicFrame>
      <p:sp>
        <p:nvSpPr>
          <p:cNvPr id="523" name="Content Placeholder 3"/>
          <p:cNvSpPr txBox="1">
            <a:spLocks noGrp="1"/>
          </p:cNvSpPr>
          <p:nvPr>
            <p:ph type="body" idx="2"/>
          </p:nvPr>
        </p:nvSpPr>
        <p:spPr>
          <a:xfrm>
            <a:off x="1324050" y="5125049"/>
            <a:ext cx="1896228" cy="35141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300"/>
              <a:buFont typeface="Arial"/>
              <a:buNone/>
            </a:pPr>
            <a:r>
              <a:rPr lang="en-US" sz="2200" b="0" i="0" u="none" strike="noStrike" cap="none" dirty="0">
                <a:solidFill>
                  <a:schemeClr val="dk1"/>
                </a:solidFill>
                <a:latin typeface="+mn-lt"/>
                <a:sym typeface="Arial"/>
              </a:rPr>
              <a:t>check whether</a:t>
            </a:r>
            <a:endParaRPr sz="2200" dirty="0">
              <a:latin typeface="+mn-lt"/>
            </a:endParaRPr>
          </a:p>
        </p:txBody>
      </p:sp>
      <p:graphicFrame>
        <p:nvGraphicFramePr>
          <p:cNvPr id="3" name="Object 2" descr="B sub 1"/>
          <p:cNvGraphicFramePr>
            <a:graphicFrameLocks noChangeAspect="1"/>
          </p:cNvGraphicFramePr>
          <p:nvPr>
            <p:extLst>
              <p:ext uri="{D42A27DB-BD31-4B8C-83A1-F6EECF244321}">
                <p14:modId xmlns:p14="http://schemas.microsoft.com/office/powerpoint/2010/main" val="815363067"/>
              </p:ext>
            </p:extLst>
          </p:nvPr>
        </p:nvGraphicFramePr>
        <p:xfrm>
          <a:off x="3299790" y="5149975"/>
          <a:ext cx="265546" cy="346364"/>
        </p:xfrm>
        <a:graphic>
          <a:graphicData uri="http://schemas.openxmlformats.org/presentationml/2006/ole">
            <mc:AlternateContent xmlns:mc="http://schemas.openxmlformats.org/markup-compatibility/2006">
              <mc:Choice xmlns:v="urn:schemas-microsoft-com:vml" Requires="v">
                <p:oleObj spid="_x0000_s20826" name="Equation" r:id="rId8" imgW="291960" imgH="380880" progId="Equation.DSMT4">
                  <p:embed/>
                </p:oleObj>
              </mc:Choice>
              <mc:Fallback>
                <p:oleObj name="Equation" r:id="rId8" imgW="291960" imgH="380880" progId="Equation.DSMT4">
                  <p:embed/>
                  <p:pic>
                    <p:nvPicPr>
                      <p:cNvPr id="0" name=""/>
                      <p:cNvPicPr/>
                      <p:nvPr/>
                    </p:nvPicPr>
                    <p:blipFill>
                      <a:blip r:embed="rId9"/>
                      <a:stretch>
                        <a:fillRect/>
                      </a:stretch>
                    </p:blipFill>
                    <p:spPr>
                      <a:xfrm>
                        <a:off x="3299790" y="5149975"/>
                        <a:ext cx="265546" cy="346364"/>
                      </a:xfrm>
                      <a:prstGeom prst="rect">
                        <a:avLst/>
                      </a:prstGeom>
                    </p:spPr>
                  </p:pic>
                </p:oleObj>
              </mc:Fallback>
            </mc:AlternateContent>
          </a:graphicData>
        </a:graphic>
      </p:graphicFrame>
      <p:sp>
        <p:nvSpPr>
          <p:cNvPr id="525" name="Content Placeholder 4"/>
          <p:cNvSpPr txBox="1">
            <a:spLocks noGrp="1"/>
          </p:cNvSpPr>
          <p:nvPr>
            <p:ph type="body" idx="3"/>
          </p:nvPr>
        </p:nvSpPr>
        <p:spPr>
          <a:xfrm>
            <a:off x="3644848" y="5137383"/>
            <a:ext cx="4713961" cy="34901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300"/>
              <a:buFont typeface="Arial"/>
              <a:buNone/>
            </a:pPr>
            <a:r>
              <a:rPr lang="en-US" sz="2200" b="0" i="0" u="none" strike="noStrike" cap="none" dirty="0">
                <a:solidFill>
                  <a:schemeClr val="dk1"/>
                </a:solidFill>
                <a:latin typeface="+mn-lt"/>
                <a:sym typeface="Arial"/>
              </a:rPr>
              <a:t>falls within the confidence interval </a:t>
            </a:r>
            <a:r>
              <a:rPr lang="en-US" sz="2200" b="0" i="0" u="none" strike="noStrike" cap="none" dirty="0" smtClean="0">
                <a:solidFill>
                  <a:schemeClr val="dk1"/>
                </a:solidFill>
                <a:latin typeface="+mn-lt"/>
                <a:sym typeface="Arial"/>
              </a:rPr>
              <a:t>for</a:t>
            </a:r>
            <a:endParaRPr sz="2200" dirty="0">
              <a:latin typeface="+mn-lt"/>
            </a:endParaRPr>
          </a:p>
        </p:txBody>
      </p:sp>
      <p:sp>
        <p:nvSpPr>
          <p:cNvPr id="526" name="Content Placeholder 5"/>
          <p:cNvSpPr txBox="1">
            <a:spLocks noGrp="1"/>
          </p:cNvSpPr>
          <p:nvPr>
            <p:ph type="body" idx="4"/>
          </p:nvPr>
        </p:nvSpPr>
        <p:spPr>
          <a:xfrm>
            <a:off x="1324050" y="5533741"/>
            <a:ext cx="5814764" cy="395436"/>
          </a:xfrm>
          <a:prstGeom prst="rect">
            <a:avLst/>
          </a:prstGeom>
          <a:noFill/>
          <a:ln>
            <a:noFill/>
          </a:ln>
        </p:spPr>
        <p:txBody>
          <a:bodyPr spcFirstLastPara="1" wrap="square" lIns="0" tIns="0" rIns="0" bIns="0" anchor="t" anchorCtr="0">
            <a:noAutofit/>
          </a:bodyPr>
          <a:lstStyle/>
          <a:p>
            <a:pPr marL="0" indent="0">
              <a:spcBef>
                <a:spcPts val="0"/>
              </a:spcBef>
              <a:buSzPts val="2300"/>
              <a:buNone/>
            </a:pPr>
            <a:r>
              <a:rPr lang="en-US" sz="2200" dirty="0" smtClean="0">
                <a:latin typeface="+mn-lt"/>
              </a:rPr>
              <a:t>the </a:t>
            </a:r>
            <a:r>
              <a:rPr lang="en-US" sz="2200" b="0" i="0" u="none" strike="noStrike" cap="none" dirty="0" smtClean="0">
                <a:solidFill>
                  <a:schemeClr val="dk1"/>
                </a:solidFill>
                <a:latin typeface="+mn-lt"/>
                <a:sym typeface="Arial"/>
              </a:rPr>
              <a:t>slope</a:t>
            </a:r>
            <a:r>
              <a:rPr lang="en-US" sz="2200" b="0" i="0" u="none" strike="noStrike" cap="none" dirty="0">
                <a:solidFill>
                  <a:schemeClr val="dk1"/>
                </a:solidFill>
                <a:latin typeface="+mn-lt"/>
                <a:sym typeface="Arial"/>
              </a:rPr>
              <a:t>. If it does, reject the null hypothesis.</a:t>
            </a:r>
            <a:endParaRPr sz="2200" b="0" i="0" u="none" strike="noStrike" cap="none" dirty="0">
              <a:solidFill>
                <a:schemeClr val="dk1"/>
              </a:solidFill>
              <a:latin typeface="+mn-lt"/>
              <a:sym typeface="Aria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8.9: Interpreting Confidence Intervals for Regression Coefficients</a:t>
            </a:r>
            <a:endParaRPr sz="3600" b="1" i="0" u="none" strike="noStrike" cap="none" dirty="0">
              <a:solidFill>
                <a:srgbClr val="007FA3"/>
              </a:solidFill>
              <a:latin typeface="+mj-lt"/>
              <a:ea typeface="Arial"/>
              <a:cs typeface="Arial"/>
              <a:sym typeface="Arial"/>
            </a:endParaRPr>
          </a:p>
        </p:txBody>
      </p:sp>
      <p:sp>
        <p:nvSpPr>
          <p:cNvPr id="532" name="Content Placeholder 2"/>
          <p:cNvSpPr txBox="1">
            <a:spLocks noGrp="1"/>
          </p:cNvSpPr>
          <p:nvPr>
            <p:ph type="body" idx="1"/>
          </p:nvPr>
        </p:nvSpPr>
        <p:spPr>
          <a:xfrm>
            <a:off x="457200" y="1600200"/>
            <a:ext cx="8229600" cy="655983"/>
          </a:xfrm>
          <a:prstGeom prst="rect">
            <a:avLst/>
          </a:prstGeom>
          <a:noFill/>
          <a:ln>
            <a:noFill/>
          </a:ln>
        </p:spPr>
        <p:txBody>
          <a:bodyPr spcFirstLastPara="1" wrap="square" lIns="91425" tIns="91425" rIns="91425" bIns="91425" anchor="t" anchorCtr="0">
            <a:noAutofit/>
          </a:bodyPr>
          <a:lstStyle/>
          <a:p>
            <a:pPr marL="255588" marR="0" lvl="0" indent="-255588"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For the Home Market Value data, a 95% confidence</a:t>
            </a:r>
            <a:endParaRPr sz="2400" b="0" i="0" u="none" strike="noStrike" cap="none" dirty="0">
              <a:solidFill>
                <a:srgbClr val="000000"/>
              </a:solidFill>
              <a:latin typeface="+mn-lt"/>
              <a:ea typeface="Arial"/>
              <a:cs typeface="Arial"/>
              <a:sym typeface="Arial"/>
            </a:endParaRPr>
          </a:p>
        </p:txBody>
      </p:sp>
      <p:sp>
        <p:nvSpPr>
          <p:cNvPr id="533" name="Content Placeholder 3"/>
          <p:cNvSpPr txBox="1">
            <a:spLocks noGrp="1"/>
          </p:cNvSpPr>
          <p:nvPr>
            <p:ph type="body" idx="2"/>
          </p:nvPr>
        </p:nvSpPr>
        <p:spPr>
          <a:xfrm>
            <a:off x="823456" y="2316057"/>
            <a:ext cx="3581400" cy="35595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interval for the intercept is</a:t>
            </a:r>
            <a:endParaRPr dirty="0">
              <a:latin typeface="+mn-lt"/>
            </a:endParaRPr>
          </a:p>
        </p:txBody>
      </p:sp>
      <p:graphicFrame>
        <p:nvGraphicFramePr>
          <p:cNvPr id="3" name="Object 2" descr="left square bracket 14,823, 50,523 right square bracket,"/>
          <p:cNvGraphicFramePr>
            <a:graphicFrameLocks noChangeAspect="1"/>
          </p:cNvGraphicFramePr>
          <p:nvPr>
            <p:extLst>
              <p:ext uri="{D42A27DB-BD31-4B8C-83A1-F6EECF244321}">
                <p14:modId xmlns:p14="http://schemas.microsoft.com/office/powerpoint/2010/main" val="1384618614"/>
              </p:ext>
            </p:extLst>
          </p:nvPr>
        </p:nvGraphicFramePr>
        <p:xfrm>
          <a:off x="4472610" y="2351754"/>
          <a:ext cx="2159000" cy="330200"/>
        </p:xfrm>
        <a:graphic>
          <a:graphicData uri="http://schemas.openxmlformats.org/presentationml/2006/ole">
            <mc:AlternateContent xmlns:mc="http://schemas.openxmlformats.org/markup-compatibility/2006">
              <mc:Choice xmlns:v="urn:schemas-microsoft-com:vml" Requires="v">
                <p:oleObj spid="_x0000_s22066" name="Equation" r:id="rId4" imgW="2158920" imgH="330120" progId="Equation.DSMT4">
                  <p:embed/>
                </p:oleObj>
              </mc:Choice>
              <mc:Fallback>
                <p:oleObj name="Equation" r:id="rId4" imgW="2158920" imgH="330120" progId="Equation.DSMT4">
                  <p:embed/>
                  <p:pic>
                    <p:nvPicPr>
                      <p:cNvPr id="0" name=""/>
                      <p:cNvPicPr/>
                      <p:nvPr/>
                    </p:nvPicPr>
                    <p:blipFill>
                      <a:blip r:embed="rId5"/>
                      <a:stretch>
                        <a:fillRect/>
                      </a:stretch>
                    </p:blipFill>
                    <p:spPr>
                      <a:xfrm>
                        <a:off x="4472610" y="2351754"/>
                        <a:ext cx="2159000" cy="330200"/>
                      </a:xfrm>
                      <a:prstGeom prst="rect">
                        <a:avLst/>
                      </a:prstGeom>
                    </p:spPr>
                  </p:pic>
                </p:oleObj>
              </mc:Fallback>
            </mc:AlternateContent>
          </a:graphicData>
        </a:graphic>
      </p:graphicFrame>
      <p:sp>
        <p:nvSpPr>
          <p:cNvPr id="535" name="Content Placeholder 4"/>
          <p:cNvSpPr txBox="1">
            <a:spLocks noGrp="1"/>
          </p:cNvSpPr>
          <p:nvPr>
            <p:ph type="body" idx="3"/>
          </p:nvPr>
        </p:nvSpPr>
        <p:spPr>
          <a:xfrm>
            <a:off x="6699364" y="2316057"/>
            <a:ext cx="1600200" cy="35549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and for the</a:t>
            </a:r>
            <a:endParaRPr sz="2400" b="0" i="0" u="none" strike="noStrike" cap="none" dirty="0">
              <a:solidFill>
                <a:schemeClr val="dk1"/>
              </a:solidFill>
              <a:latin typeface="+mn-lt"/>
              <a:ea typeface="Arial"/>
              <a:cs typeface="Arial"/>
              <a:sym typeface="Arial"/>
            </a:endParaRPr>
          </a:p>
        </p:txBody>
      </p:sp>
      <p:sp>
        <p:nvSpPr>
          <p:cNvPr id="536" name="Content Placeholder 5"/>
          <p:cNvSpPr txBox="1">
            <a:spLocks noGrp="1"/>
          </p:cNvSpPr>
          <p:nvPr>
            <p:ph type="body" idx="4"/>
          </p:nvPr>
        </p:nvSpPr>
        <p:spPr>
          <a:xfrm>
            <a:off x="823456" y="2731889"/>
            <a:ext cx="915892" cy="39734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slope,</a:t>
            </a:r>
            <a:endParaRPr dirty="0">
              <a:latin typeface="+mn-lt"/>
            </a:endParaRPr>
          </a:p>
        </p:txBody>
      </p:sp>
      <p:graphicFrame>
        <p:nvGraphicFramePr>
          <p:cNvPr id="19" name="Object 18" descr="Left square bracket 24.59, 45.48 right square bracket."/>
          <p:cNvGraphicFramePr>
            <a:graphicFrameLocks noChangeAspect="1"/>
          </p:cNvGraphicFramePr>
          <p:nvPr>
            <p:extLst>
              <p:ext uri="{D42A27DB-BD31-4B8C-83A1-F6EECF244321}">
                <p14:modId xmlns:p14="http://schemas.microsoft.com/office/powerpoint/2010/main" val="3870069665"/>
              </p:ext>
            </p:extLst>
          </p:nvPr>
        </p:nvGraphicFramePr>
        <p:xfrm>
          <a:off x="1815481" y="2789238"/>
          <a:ext cx="1866900" cy="330200"/>
        </p:xfrm>
        <a:graphic>
          <a:graphicData uri="http://schemas.openxmlformats.org/presentationml/2006/ole">
            <mc:AlternateContent xmlns:mc="http://schemas.openxmlformats.org/markup-compatibility/2006">
              <mc:Choice xmlns:v="urn:schemas-microsoft-com:vml" Requires="v">
                <p:oleObj spid="_x0000_s22067" name="Equation" r:id="rId6" imgW="1866600" imgH="330120" progId="Equation.DSMT4">
                  <p:embed/>
                </p:oleObj>
              </mc:Choice>
              <mc:Fallback>
                <p:oleObj name="Equation" r:id="rId6" imgW="1866600" imgH="330120" progId="Equation.DSMT4">
                  <p:embed/>
                  <p:pic>
                    <p:nvPicPr>
                      <p:cNvPr id="3" name="Object 2"/>
                      <p:cNvPicPr/>
                      <p:nvPr/>
                    </p:nvPicPr>
                    <p:blipFill>
                      <a:blip r:embed="rId7"/>
                      <a:stretch>
                        <a:fillRect/>
                      </a:stretch>
                    </p:blipFill>
                    <p:spPr>
                      <a:xfrm>
                        <a:off x="1815481" y="2789238"/>
                        <a:ext cx="1866900" cy="330200"/>
                      </a:xfrm>
                      <a:prstGeom prst="rect">
                        <a:avLst/>
                      </a:prstGeom>
                    </p:spPr>
                  </p:pic>
                </p:oleObj>
              </mc:Fallback>
            </mc:AlternateContent>
          </a:graphicData>
        </a:graphic>
      </p:graphicFrame>
      <p:sp>
        <p:nvSpPr>
          <p:cNvPr id="538" name="Content Placeholder 6"/>
          <p:cNvSpPr txBox="1">
            <a:spLocks noGrp="1"/>
          </p:cNvSpPr>
          <p:nvPr>
            <p:ph type="body" idx="5"/>
          </p:nvPr>
        </p:nvSpPr>
        <p:spPr>
          <a:xfrm>
            <a:off x="457200" y="3209218"/>
            <a:ext cx="7842364" cy="607645"/>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Although we estimated that a house with 1,750 square</a:t>
            </a:r>
            <a:endParaRPr sz="2400" b="0" i="0" u="none" strike="noStrike" cap="none" dirty="0">
              <a:solidFill>
                <a:schemeClr val="dk1"/>
              </a:solidFill>
              <a:latin typeface="+mn-lt"/>
              <a:ea typeface="Arial"/>
              <a:cs typeface="Arial"/>
              <a:sym typeface="Arial"/>
            </a:endParaRPr>
          </a:p>
        </p:txBody>
      </p:sp>
      <p:sp>
        <p:nvSpPr>
          <p:cNvPr id="539" name="Content Placeholder 7"/>
          <p:cNvSpPr txBox="1">
            <a:spLocks noGrp="1"/>
          </p:cNvSpPr>
          <p:nvPr>
            <p:ph type="body" idx="6"/>
          </p:nvPr>
        </p:nvSpPr>
        <p:spPr>
          <a:xfrm>
            <a:off x="763785" y="3881356"/>
            <a:ext cx="3581400" cy="36205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feet has a market value of</a:t>
            </a:r>
            <a:endParaRPr dirty="0">
              <a:latin typeface="+mn-lt"/>
            </a:endParaRPr>
          </a:p>
        </p:txBody>
      </p:sp>
      <p:graphicFrame>
        <p:nvGraphicFramePr>
          <p:cNvPr id="5" name="Object 4" descr="32,673 + 35.036 times 1,750 = $93,986"/>
          <p:cNvGraphicFramePr>
            <a:graphicFrameLocks noChangeAspect="1"/>
          </p:cNvGraphicFramePr>
          <p:nvPr>
            <p:extLst>
              <p:ext uri="{D42A27DB-BD31-4B8C-83A1-F6EECF244321}">
                <p14:modId xmlns:p14="http://schemas.microsoft.com/office/powerpoint/2010/main" val="1122742179"/>
              </p:ext>
            </p:extLst>
          </p:nvPr>
        </p:nvGraphicFramePr>
        <p:xfrm>
          <a:off x="4412976" y="3926521"/>
          <a:ext cx="4216400" cy="355600"/>
        </p:xfrm>
        <a:graphic>
          <a:graphicData uri="http://schemas.openxmlformats.org/presentationml/2006/ole">
            <mc:AlternateContent xmlns:mc="http://schemas.openxmlformats.org/markup-compatibility/2006">
              <mc:Choice xmlns:v="urn:schemas-microsoft-com:vml" Requires="v">
                <p:oleObj spid="_x0000_s22068" name="Equation" r:id="rId8" imgW="4216320" imgH="355320" progId="Equation.DSMT4">
                  <p:embed/>
                </p:oleObj>
              </mc:Choice>
              <mc:Fallback>
                <p:oleObj name="Equation" r:id="rId8" imgW="4216320" imgH="355320" progId="Equation.DSMT4">
                  <p:embed/>
                  <p:pic>
                    <p:nvPicPr>
                      <p:cNvPr id="0" name=""/>
                      <p:cNvPicPr/>
                      <p:nvPr/>
                    </p:nvPicPr>
                    <p:blipFill>
                      <a:blip r:embed="rId9"/>
                      <a:stretch>
                        <a:fillRect/>
                      </a:stretch>
                    </p:blipFill>
                    <p:spPr>
                      <a:xfrm>
                        <a:off x="4412976" y="3926521"/>
                        <a:ext cx="4216400" cy="355600"/>
                      </a:xfrm>
                      <a:prstGeom prst="rect">
                        <a:avLst/>
                      </a:prstGeom>
                    </p:spPr>
                  </p:pic>
                </p:oleObj>
              </mc:Fallback>
            </mc:AlternateContent>
          </a:graphicData>
        </a:graphic>
      </p:graphicFrame>
      <p:sp>
        <p:nvSpPr>
          <p:cNvPr id="541" name="Content Placeholder 8"/>
          <p:cNvSpPr txBox="1">
            <a:spLocks noGrp="1"/>
          </p:cNvSpPr>
          <p:nvPr>
            <p:ph type="body" idx="7"/>
          </p:nvPr>
        </p:nvSpPr>
        <p:spPr>
          <a:xfrm>
            <a:off x="763785" y="4335006"/>
            <a:ext cx="7923015" cy="39173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if the true population parameters are at the extremes </a:t>
            </a:r>
            <a:r>
              <a:rPr lang="en-US" sz="2400" b="0" i="0" u="none" strike="noStrike" cap="none" dirty="0" smtClean="0">
                <a:solidFill>
                  <a:schemeClr val="dk1"/>
                </a:solidFill>
                <a:latin typeface="+mn-lt"/>
                <a:ea typeface="Arial"/>
                <a:cs typeface="Arial"/>
                <a:sym typeface="Arial"/>
              </a:rPr>
              <a:t>of</a:t>
            </a:r>
            <a:endParaRPr sz="2400" b="0" i="0" u="none" strike="noStrike" cap="none" dirty="0">
              <a:solidFill>
                <a:schemeClr val="dk1"/>
              </a:solidFill>
              <a:latin typeface="+mn-lt"/>
              <a:ea typeface="Arial"/>
              <a:cs typeface="Arial"/>
              <a:sym typeface="Arial"/>
            </a:endParaRPr>
          </a:p>
        </p:txBody>
      </p:sp>
      <p:sp>
        <p:nvSpPr>
          <p:cNvPr id="542" name="Content Placeholder 9"/>
          <p:cNvSpPr txBox="1">
            <a:spLocks noGrp="1"/>
          </p:cNvSpPr>
          <p:nvPr>
            <p:ph type="body" idx="8"/>
          </p:nvPr>
        </p:nvSpPr>
        <p:spPr>
          <a:xfrm>
            <a:off x="758882" y="4789776"/>
            <a:ext cx="7927918" cy="408485"/>
          </a:xfrm>
          <a:prstGeom prst="rect">
            <a:avLst/>
          </a:prstGeom>
          <a:noFill/>
          <a:ln>
            <a:noFill/>
          </a:ln>
        </p:spPr>
        <p:txBody>
          <a:bodyPr spcFirstLastPara="1" wrap="square" lIns="0" tIns="0" rIns="0" bIns="0" anchor="t" anchorCtr="0">
            <a:noAutofit/>
          </a:bodyPr>
          <a:lstStyle/>
          <a:p>
            <a:pPr marL="0" indent="0">
              <a:spcBef>
                <a:spcPts val="0"/>
              </a:spcBef>
              <a:buSzPts val="2400"/>
              <a:buNone/>
            </a:pPr>
            <a:r>
              <a:rPr lang="en-US" sz="2400" dirty="0" smtClean="0">
                <a:latin typeface="+mn-lt"/>
              </a:rPr>
              <a:t>the </a:t>
            </a:r>
            <a:r>
              <a:rPr lang="en-US" sz="2400" b="0" i="0" u="none" strike="noStrike" cap="none" dirty="0" smtClean="0">
                <a:solidFill>
                  <a:schemeClr val="dk1"/>
                </a:solidFill>
                <a:latin typeface="+mn-lt"/>
                <a:sym typeface="Arial"/>
              </a:rPr>
              <a:t>confidence </a:t>
            </a:r>
            <a:r>
              <a:rPr lang="en-US" sz="2400" b="0" i="0" u="none" strike="noStrike" cap="none" dirty="0">
                <a:solidFill>
                  <a:schemeClr val="dk1"/>
                </a:solidFill>
                <a:latin typeface="+mn-lt"/>
                <a:sym typeface="Arial"/>
              </a:rPr>
              <a:t>intervals, the estimate might be as low as</a:t>
            </a:r>
            <a:endParaRPr sz="2400" b="0" i="0" u="none" strike="noStrike" cap="none" dirty="0">
              <a:solidFill>
                <a:schemeClr val="dk1"/>
              </a:solidFill>
              <a:latin typeface="+mn-lt"/>
              <a:sym typeface="Arial"/>
            </a:endParaRPr>
          </a:p>
        </p:txBody>
      </p:sp>
      <p:graphicFrame>
        <p:nvGraphicFramePr>
          <p:cNvPr id="6" name="Object 5" descr="14,823 + 24.59 left parenthesis 1,750 right parenthesis = $57,856"/>
          <p:cNvGraphicFramePr>
            <a:graphicFrameLocks noChangeAspect="1"/>
          </p:cNvGraphicFramePr>
          <p:nvPr>
            <p:extLst>
              <p:ext uri="{D42A27DB-BD31-4B8C-83A1-F6EECF244321}">
                <p14:modId xmlns:p14="http://schemas.microsoft.com/office/powerpoint/2010/main" val="3847832662"/>
              </p:ext>
            </p:extLst>
          </p:nvPr>
        </p:nvGraphicFramePr>
        <p:xfrm>
          <a:off x="747741" y="5273097"/>
          <a:ext cx="3975100" cy="355600"/>
        </p:xfrm>
        <a:graphic>
          <a:graphicData uri="http://schemas.openxmlformats.org/presentationml/2006/ole">
            <mc:AlternateContent xmlns:mc="http://schemas.openxmlformats.org/markup-compatibility/2006">
              <mc:Choice xmlns:v="urn:schemas-microsoft-com:vml" Requires="v">
                <p:oleObj spid="_x0000_s22069" name="Equation" r:id="rId10" imgW="3974760" imgH="355320" progId="Equation.DSMT4">
                  <p:embed/>
                </p:oleObj>
              </mc:Choice>
              <mc:Fallback>
                <p:oleObj name="Equation" r:id="rId10" imgW="3974760" imgH="355320" progId="Equation.DSMT4">
                  <p:embed/>
                  <p:pic>
                    <p:nvPicPr>
                      <p:cNvPr id="0" name=""/>
                      <p:cNvPicPr/>
                      <p:nvPr/>
                    </p:nvPicPr>
                    <p:blipFill>
                      <a:blip r:embed="rId11"/>
                      <a:stretch>
                        <a:fillRect/>
                      </a:stretch>
                    </p:blipFill>
                    <p:spPr>
                      <a:xfrm>
                        <a:off x="747741" y="5273097"/>
                        <a:ext cx="3975100" cy="355600"/>
                      </a:xfrm>
                      <a:prstGeom prst="rect">
                        <a:avLst/>
                      </a:prstGeom>
                    </p:spPr>
                  </p:pic>
                </p:oleObj>
              </mc:Fallback>
            </mc:AlternateContent>
          </a:graphicData>
        </a:graphic>
      </p:graphicFrame>
      <p:sp>
        <p:nvSpPr>
          <p:cNvPr id="544" name="Content Placeholder 10"/>
          <p:cNvSpPr txBox="1">
            <a:spLocks noGrp="1"/>
          </p:cNvSpPr>
          <p:nvPr>
            <p:ph type="body" idx="9"/>
          </p:nvPr>
        </p:nvSpPr>
        <p:spPr>
          <a:xfrm>
            <a:off x="4815674" y="5233220"/>
            <a:ext cx="1905000" cy="39547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or as high as</a:t>
            </a:r>
            <a:endParaRPr dirty="0">
              <a:latin typeface="+mn-lt"/>
            </a:endParaRPr>
          </a:p>
        </p:txBody>
      </p:sp>
      <p:graphicFrame>
        <p:nvGraphicFramePr>
          <p:cNvPr id="22" name="Object 21" descr="50,523 + 45.48 times 1,750 = $130,113"/>
          <p:cNvGraphicFramePr>
            <a:graphicFrameLocks noChangeAspect="1"/>
          </p:cNvGraphicFramePr>
          <p:nvPr>
            <p:extLst>
              <p:ext uri="{D42A27DB-BD31-4B8C-83A1-F6EECF244321}">
                <p14:modId xmlns:p14="http://schemas.microsoft.com/office/powerpoint/2010/main" val="762600984"/>
              </p:ext>
            </p:extLst>
          </p:nvPr>
        </p:nvGraphicFramePr>
        <p:xfrm>
          <a:off x="747741" y="5699649"/>
          <a:ext cx="4191000" cy="355600"/>
        </p:xfrm>
        <a:graphic>
          <a:graphicData uri="http://schemas.openxmlformats.org/presentationml/2006/ole">
            <mc:AlternateContent xmlns:mc="http://schemas.openxmlformats.org/markup-compatibility/2006">
              <mc:Choice xmlns:v="urn:schemas-microsoft-com:vml" Requires="v">
                <p:oleObj spid="_x0000_s22070" name="Equation" r:id="rId12" imgW="4190760" imgH="355320" progId="Equation.DSMT4">
                  <p:embed/>
                </p:oleObj>
              </mc:Choice>
              <mc:Fallback>
                <p:oleObj name="Equation" r:id="rId12" imgW="4190760" imgH="355320" progId="Equation.DSMT4">
                  <p:embed/>
                  <p:pic>
                    <p:nvPicPr>
                      <p:cNvPr id="6" name="Object 5"/>
                      <p:cNvPicPr/>
                      <p:nvPr/>
                    </p:nvPicPr>
                    <p:blipFill>
                      <a:blip r:embed="rId13"/>
                      <a:stretch>
                        <a:fillRect/>
                      </a:stretch>
                    </p:blipFill>
                    <p:spPr>
                      <a:xfrm>
                        <a:off x="747741" y="5699649"/>
                        <a:ext cx="4191000" cy="3556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Common Mathematical Functions Used </a:t>
            </a:r>
            <a:r>
              <a:rPr lang="en-US" sz="3600" b="1" i="1" u="none" strike="noStrike" cap="none" dirty="0">
                <a:solidFill>
                  <a:srgbClr val="007FA3"/>
                </a:solidFill>
                <a:latin typeface="+mj-lt"/>
                <a:ea typeface="Arial"/>
                <a:cs typeface="Arial"/>
                <a:sym typeface="Arial"/>
              </a:rPr>
              <a:t>n</a:t>
            </a:r>
            <a:r>
              <a:rPr lang="en-US" sz="3600" b="1" i="0" u="none" strike="noStrike" cap="none" dirty="0">
                <a:solidFill>
                  <a:srgbClr val="007FA3"/>
                </a:solidFill>
                <a:latin typeface="+mj-lt"/>
                <a:ea typeface="Arial"/>
                <a:cs typeface="Arial"/>
                <a:sym typeface="Arial"/>
              </a:rPr>
              <a:t> Predictive Analytical Models</a:t>
            </a:r>
            <a:endParaRPr sz="3600" b="1" i="0" u="none" strike="noStrike" cap="none" dirty="0">
              <a:solidFill>
                <a:srgbClr val="007FA3"/>
              </a:solidFill>
              <a:latin typeface="+mj-lt"/>
              <a:ea typeface="Arial"/>
              <a:cs typeface="Arial"/>
              <a:sym typeface="Arial"/>
            </a:endParaRPr>
          </a:p>
        </p:txBody>
      </p:sp>
      <p:sp>
        <p:nvSpPr>
          <p:cNvPr id="235" name="Content Placeholder 2"/>
          <p:cNvSpPr txBox="1">
            <a:spLocks noGrp="1"/>
          </p:cNvSpPr>
          <p:nvPr>
            <p:ph type="body" idx="1"/>
          </p:nvPr>
        </p:nvSpPr>
        <p:spPr>
          <a:xfrm>
            <a:off x="457200" y="1600200"/>
            <a:ext cx="1143000" cy="45719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800"/>
              <a:buFont typeface="Arial"/>
              <a:buNone/>
            </a:pPr>
            <a:r>
              <a:rPr lang="en-US" b="0" i="0" u="none" strike="noStrike" cap="none" dirty="0">
                <a:solidFill>
                  <a:schemeClr val="dk1"/>
                </a:solidFill>
                <a:latin typeface="+mn-lt"/>
                <a:sym typeface="Arial"/>
              </a:rPr>
              <a:t>Linear</a:t>
            </a:r>
            <a:endParaRPr dirty="0">
              <a:latin typeface="+mn-lt"/>
            </a:endParaRPr>
          </a:p>
        </p:txBody>
      </p:sp>
      <p:graphicFrame>
        <p:nvGraphicFramePr>
          <p:cNvPr id="3" name="Object 2" descr="y = a + b x"/>
          <p:cNvGraphicFramePr>
            <a:graphicFrameLocks noChangeAspect="1"/>
          </p:cNvGraphicFramePr>
          <p:nvPr>
            <p:extLst>
              <p:ext uri="{D42A27DB-BD31-4B8C-83A1-F6EECF244321}">
                <p14:modId xmlns:p14="http://schemas.microsoft.com/office/powerpoint/2010/main" val="131444316"/>
              </p:ext>
            </p:extLst>
          </p:nvPr>
        </p:nvGraphicFramePr>
        <p:xfrm>
          <a:off x="4572000" y="1628124"/>
          <a:ext cx="1355090" cy="377190"/>
        </p:xfrm>
        <a:graphic>
          <a:graphicData uri="http://schemas.openxmlformats.org/presentationml/2006/ole">
            <mc:AlternateContent xmlns:mc="http://schemas.openxmlformats.org/markup-compatibility/2006">
              <mc:Choice xmlns:v="urn:schemas-microsoft-com:vml" Requires="v">
                <p:oleObj spid="_x0000_s2027" name="Equation" r:id="rId4" imgW="1231560" imgH="342720" progId="Equation.DSMT4">
                  <p:embed/>
                </p:oleObj>
              </mc:Choice>
              <mc:Fallback>
                <p:oleObj name="Equation" r:id="rId4" imgW="1231560" imgH="342720" progId="Equation.DSMT4">
                  <p:embed/>
                  <p:pic>
                    <p:nvPicPr>
                      <p:cNvPr id="0" name=""/>
                      <p:cNvPicPr/>
                      <p:nvPr/>
                    </p:nvPicPr>
                    <p:blipFill>
                      <a:blip r:embed="rId5"/>
                      <a:stretch>
                        <a:fillRect/>
                      </a:stretch>
                    </p:blipFill>
                    <p:spPr>
                      <a:xfrm>
                        <a:off x="4572000" y="1628124"/>
                        <a:ext cx="1355090" cy="377190"/>
                      </a:xfrm>
                      <a:prstGeom prst="rect">
                        <a:avLst/>
                      </a:prstGeom>
                    </p:spPr>
                  </p:pic>
                </p:oleObj>
              </mc:Fallback>
            </mc:AlternateContent>
          </a:graphicData>
        </a:graphic>
      </p:graphicFrame>
      <p:sp>
        <p:nvSpPr>
          <p:cNvPr id="237" name="Content Placeholder 3"/>
          <p:cNvSpPr txBox="1">
            <a:spLocks noGrp="1"/>
          </p:cNvSpPr>
          <p:nvPr>
            <p:ph type="body" idx="2"/>
          </p:nvPr>
        </p:nvSpPr>
        <p:spPr>
          <a:xfrm>
            <a:off x="470078" y="2143256"/>
            <a:ext cx="1974947" cy="47440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Logarithmic</a:t>
            </a:r>
            <a:endParaRPr dirty="0">
              <a:latin typeface="+mn-lt"/>
            </a:endParaRPr>
          </a:p>
        </p:txBody>
      </p:sp>
      <p:graphicFrame>
        <p:nvGraphicFramePr>
          <p:cNvPr id="4" name="Object 3" descr="y = natural log of x"/>
          <p:cNvGraphicFramePr>
            <a:graphicFrameLocks noChangeAspect="1"/>
          </p:cNvGraphicFramePr>
          <p:nvPr>
            <p:extLst>
              <p:ext uri="{D42A27DB-BD31-4B8C-83A1-F6EECF244321}">
                <p14:modId xmlns:p14="http://schemas.microsoft.com/office/powerpoint/2010/main" val="1379981405"/>
              </p:ext>
            </p:extLst>
          </p:nvPr>
        </p:nvGraphicFramePr>
        <p:xfrm>
          <a:off x="4572000" y="2172989"/>
          <a:ext cx="1229360" cy="377190"/>
        </p:xfrm>
        <a:graphic>
          <a:graphicData uri="http://schemas.openxmlformats.org/presentationml/2006/ole">
            <mc:AlternateContent xmlns:mc="http://schemas.openxmlformats.org/markup-compatibility/2006">
              <mc:Choice xmlns:v="urn:schemas-microsoft-com:vml" Requires="v">
                <p:oleObj spid="_x0000_s2028" name="Equation" r:id="rId6" imgW="1117440" imgH="342720" progId="Equation.DSMT4">
                  <p:embed/>
                </p:oleObj>
              </mc:Choice>
              <mc:Fallback>
                <p:oleObj name="Equation" r:id="rId6" imgW="1117440" imgH="342720" progId="Equation.DSMT4">
                  <p:embed/>
                  <p:pic>
                    <p:nvPicPr>
                      <p:cNvPr id="0" name=""/>
                      <p:cNvPicPr/>
                      <p:nvPr/>
                    </p:nvPicPr>
                    <p:blipFill>
                      <a:blip r:embed="rId7"/>
                      <a:stretch>
                        <a:fillRect/>
                      </a:stretch>
                    </p:blipFill>
                    <p:spPr>
                      <a:xfrm>
                        <a:off x="4572000" y="2172989"/>
                        <a:ext cx="1229360" cy="377190"/>
                      </a:xfrm>
                      <a:prstGeom prst="rect">
                        <a:avLst/>
                      </a:prstGeom>
                    </p:spPr>
                  </p:pic>
                </p:oleObj>
              </mc:Fallback>
            </mc:AlternateContent>
          </a:graphicData>
        </a:graphic>
      </p:graphicFrame>
      <p:sp>
        <p:nvSpPr>
          <p:cNvPr id="239" name="Content Placeholder 4"/>
          <p:cNvSpPr txBox="1">
            <a:spLocks noGrp="1"/>
          </p:cNvSpPr>
          <p:nvPr>
            <p:ph type="body" idx="3"/>
          </p:nvPr>
        </p:nvSpPr>
        <p:spPr>
          <a:xfrm>
            <a:off x="443754" y="2789346"/>
            <a:ext cx="3611412" cy="46074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Polynomial (2</a:t>
            </a:r>
            <a:r>
              <a:rPr lang="en-US" b="0" i="0" u="none" strike="noStrike" cap="none" baseline="30000" dirty="0">
                <a:solidFill>
                  <a:schemeClr val="dk1"/>
                </a:solidFill>
                <a:latin typeface="+mn-lt"/>
                <a:sym typeface="Arial"/>
              </a:rPr>
              <a:t>nd</a:t>
            </a:r>
            <a:r>
              <a:rPr lang="en-US" b="0" i="0" u="none" strike="noStrike" cap="none" dirty="0">
                <a:solidFill>
                  <a:schemeClr val="dk1"/>
                </a:solidFill>
                <a:latin typeface="+mn-lt"/>
                <a:sym typeface="Arial"/>
              </a:rPr>
              <a:t> order)</a:t>
            </a:r>
            <a:endParaRPr dirty="0">
              <a:latin typeface="+mn-lt"/>
            </a:endParaRPr>
          </a:p>
        </p:txBody>
      </p:sp>
      <p:graphicFrame>
        <p:nvGraphicFramePr>
          <p:cNvPr id="5" name="Object 4" descr="y = a x squared + b x + c"/>
          <p:cNvGraphicFramePr>
            <a:graphicFrameLocks noChangeAspect="1"/>
          </p:cNvGraphicFramePr>
          <p:nvPr>
            <p:extLst>
              <p:ext uri="{D42A27DB-BD31-4B8C-83A1-F6EECF244321}">
                <p14:modId xmlns:p14="http://schemas.microsoft.com/office/powerpoint/2010/main" val="2521465631"/>
              </p:ext>
            </p:extLst>
          </p:nvPr>
        </p:nvGraphicFramePr>
        <p:xfrm>
          <a:off x="4572000" y="2783903"/>
          <a:ext cx="2095500" cy="419100"/>
        </p:xfrm>
        <a:graphic>
          <a:graphicData uri="http://schemas.openxmlformats.org/presentationml/2006/ole">
            <mc:AlternateContent xmlns:mc="http://schemas.openxmlformats.org/markup-compatibility/2006">
              <mc:Choice xmlns:v="urn:schemas-microsoft-com:vml" Requires="v">
                <p:oleObj spid="_x0000_s2029" name="Equation" r:id="rId8" imgW="1904760" imgH="380880" progId="Equation.DSMT4">
                  <p:embed/>
                </p:oleObj>
              </mc:Choice>
              <mc:Fallback>
                <p:oleObj name="Equation" r:id="rId8" imgW="1904760" imgH="380880" progId="Equation.DSMT4">
                  <p:embed/>
                  <p:pic>
                    <p:nvPicPr>
                      <p:cNvPr id="0" name=""/>
                      <p:cNvPicPr/>
                      <p:nvPr/>
                    </p:nvPicPr>
                    <p:blipFill>
                      <a:blip r:embed="rId9"/>
                      <a:stretch>
                        <a:fillRect/>
                      </a:stretch>
                    </p:blipFill>
                    <p:spPr>
                      <a:xfrm>
                        <a:off x="4572000" y="2783903"/>
                        <a:ext cx="2095500" cy="419100"/>
                      </a:xfrm>
                      <a:prstGeom prst="rect">
                        <a:avLst/>
                      </a:prstGeom>
                    </p:spPr>
                  </p:pic>
                </p:oleObj>
              </mc:Fallback>
            </mc:AlternateContent>
          </a:graphicData>
        </a:graphic>
      </p:graphicFrame>
      <p:sp>
        <p:nvSpPr>
          <p:cNvPr id="241" name="Content Placeholder 5"/>
          <p:cNvSpPr txBox="1">
            <a:spLocks noGrp="1"/>
          </p:cNvSpPr>
          <p:nvPr>
            <p:ph type="body" idx="4"/>
          </p:nvPr>
        </p:nvSpPr>
        <p:spPr>
          <a:xfrm>
            <a:off x="457200" y="3371178"/>
            <a:ext cx="3597966" cy="45883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Polynomial (3</a:t>
            </a:r>
            <a:r>
              <a:rPr lang="en-US" b="0" i="0" u="none" strike="noStrike" cap="none" baseline="30000" dirty="0">
                <a:solidFill>
                  <a:schemeClr val="dk1"/>
                </a:solidFill>
                <a:latin typeface="+mn-lt"/>
                <a:sym typeface="Arial"/>
              </a:rPr>
              <a:t>rd</a:t>
            </a:r>
            <a:r>
              <a:rPr lang="en-US" b="0" i="0" u="none" strike="noStrike" cap="none" dirty="0">
                <a:solidFill>
                  <a:schemeClr val="dk1"/>
                </a:solidFill>
                <a:latin typeface="+mn-lt"/>
                <a:sym typeface="Arial"/>
              </a:rPr>
              <a:t> order)</a:t>
            </a:r>
            <a:endParaRPr dirty="0">
              <a:latin typeface="+mn-lt"/>
            </a:endParaRPr>
          </a:p>
        </p:txBody>
      </p:sp>
      <p:graphicFrame>
        <p:nvGraphicFramePr>
          <p:cNvPr id="6" name="Object 5" descr="y = a x cubed + b x squared + c x + d"/>
          <p:cNvGraphicFramePr>
            <a:graphicFrameLocks noChangeAspect="1"/>
          </p:cNvGraphicFramePr>
          <p:nvPr>
            <p:extLst>
              <p:ext uri="{D42A27DB-BD31-4B8C-83A1-F6EECF244321}">
                <p14:modId xmlns:p14="http://schemas.microsoft.com/office/powerpoint/2010/main" val="929792240"/>
              </p:ext>
            </p:extLst>
          </p:nvPr>
        </p:nvGraphicFramePr>
        <p:xfrm>
          <a:off x="4572000" y="3365330"/>
          <a:ext cx="2863850" cy="419100"/>
        </p:xfrm>
        <a:graphic>
          <a:graphicData uri="http://schemas.openxmlformats.org/presentationml/2006/ole">
            <mc:AlternateContent xmlns:mc="http://schemas.openxmlformats.org/markup-compatibility/2006">
              <mc:Choice xmlns:v="urn:schemas-microsoft-com:vml" Requires="v">
                <p:oleObj spid="_x0000_s2030" name="Equation" r:id="rId10" imgW="2603160" imgH="380880" progId="Equation.DSMT4">
                  <p:embed/>
                </p:oleObj>
              </mc:Choice>
              <mc:Fallback>
                <p:oleObj name="Equation" r:id="rId10" imgW="2603160" imgH="380880" progId="Equation.DSMT4">
                  <p:embed/>
                  <p:pic>
                    <p:nvPicPr>
                      <p:cNvPr id="0" name=""/>
                      <p:cNvPicPr/>
                      <p:nvPr/>
                    </p:nvPicPr>
                    <p:blipFill>
                      <a:blip r:embed="rId11"/>
                      <a:stretch>
                        <a:fillRect/>
                      </a:stretch>
                    </p:blipFill>
                    <p:spPr>
                      <a:xfrm>
                        <a:off x="4572000" y="3365330"/>
                        <a:ext cx="2863850" cy="419100"/>
                      </a:xfrm>
                      <a:prstGeom prst="rect">
                        <a:avLst/>
                      </a:prstGeom>
                    </p:spPr>
                  </p:pic>
                </p:oleObj>
              </mc:Fallback>
            </mc:AlternateContent>
          </a:graphicData>
        </a:graphic>
      </p:graphicFrame>
      <p:sp>
        <p:nvSpPr>
          <p:cNvPr id="243" name="Content Placeholder 6"/>
          <p:cNvSpPr txBox="1">
            <a:spLocks noGrp="1"/>
          </p:cNvSpPr>
          <p:nvPr>
            <p:ph type="body" idx="5"/>
          </p:nvPr>
        </p:nvSpPr>
        <p:spPr>
          <a:xfrm>
            <a:off x="443753" y="3908409"/>
            <a:ext cx="1232647" cy="44493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Power</a:t>
            </a:r>
            <a:endParaRPr dirty="0">
              <a:latin typeface="+mn-lt"/>
            </a:endParaRPr>
          </a:p>
        </p:txBody>
      </p:sp>
      <p:graphicFrame>
        <p:nvGraphicFramePr>
          <p:cNvPr id="7" name="Object 6" descr="y = a x to the b power"/>
          <p:cNvGraphicFramePr>
            <a:graphicFrameLocks noChangeAspect="1"/>
          </p:cNvGraphicFramePr>
          <p:nvPr>
            <p:extLst>
              <p:ext uri="{D42A27DB-BD31-4B8C-83A1-F6EECF244321}">
                <p14:modId xmlns:p14="http://schemas.microsoft.com/office/powerpoint/2010/main" val="3925812592"/>
              </p:ext>
            </p:extLst>
          </p:nvPr>
        </p:nvGraphicFramePr>
        <p:xfrm>
          <a:off x="4572000" y="3924300"/>
          <a:ext cx="991870" cy="419100"/>
        </p:xfrm>
        <a:graphic>
          <a:graphicData uri="http://schemas.openxmlformats.org/presentationml/2006/ole">
            <mc:AlternateContent xmlns:mc="http://schemas.openxmlformats.org/markup-compatibility/2006">
              <mc:Choice xmlns:v="urn:schemas-microsoft-com:vml" Requires="v">
                <p:oleObj spid="_x0000_s2031" name="Equation" r:id="rId12" imgW="901440" imgH="380880" progId="Equation.DSMT4">
                  <p:embed/>
                </p:oleObj>
              </mc:Choice>
              <mc:Fallback>
                <p:oleObj name="Equation" r:id="rId12" imgW="901440" imgH="380880" progId="Equation.DSMT4">
                  <p:embed/>
                  <p:pic>
                    <p:nvPicPr>
                      <p:cNvPr id="0" name=""/>
                      <p:cNvPicPr/>
                      <p:nvPr/>
                    </p:nvPicPr>
                    <p:blipFill>
                      <a:blip r:embed="rId13"/>
                      <a:stretch>
                        <a:fillRect/>
                      </a:stretch>
                    </p:blipFill>
                    <p:spPr>
                      <a:xfrm>
                        <a:off x="4572000" y="3924300"/>
                        <a:ext cx="991870" cy="419100"/>
                      </a:xfrm>
                      <a:prstGeom prst="rect">
                        <a:avLst/>
                      </a:prstGeom>
                    </p:spPr>
                  </p:pic>
                </p:oleObj>
              </mc:Fallback>
            </mc:AlternateContent>
          </a:graphicData>
        </a:graphic>
      </p:graphicFrame>
      <p:sp>
        <p:nvSpPr>
          <p:cNvPr id="245" name="Content Placeholder 7"/>
          <p:cNvSpPr txBox="1">
            <a:spLocks noGrp="1"/>
          </p:cNvSpPr>
          <p:nvPr>
            <p:ph type="body" idx="6"/>
          </p:nvPr>
        </p:nvSpPr>
        <p:spPr>
          <a:xfrm>
            <a:off x="457199" y="4443643"/>
            <a:ext cx="1987825" cy="44640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Exponential</a:t>
            </a:r>
            <a:endParaRPr dirty="0">
              <a:latin typeface="+mn-lt"/>
            </a:endParaRPr>
          </a:p>
        </p:txBody>
      </p:sp>
      <p:graphicFrame>
        <p:nvGraphicFramePr>
          <p:cNvPr id="24" name="Object 23" descr="y = a b to the x power"/>
          <p:cNvGraphicFramePr>
            <a:graphicFrameLocks noChangeAspect="1"/>
          </p:cNvGraphicFramePr>
          <p:nvPr>
            <p:extLst>
              <p:ext uri="{D42A27DB-BD31-4B8C-83A1-F6EECF244321}">
                <p14:modId xmlns:p14="http://schemas.microsoft.com/office/powerpoint/2010/main" val="699307571"/>
              </p:ext>
            </p:extLst>
          </p:nvPr>
        </p:nvGraphicFramePr>
        <p:xfrm>
          <a:off x="4557713" y="4457700"/>
          <a:ext cx="1020762" cy="419100"/>
        </p:xfrm>
        <a:graphic>
          <a:graphicData uri="http://schemas.openxmlformats.org/presentationml/2006/ole">
            <mc:AlternateContent xmlns:mc="http://schemas.openxmlformats.org/markup-compatibility/2006">
              <mc:Choice xmlns:v="urn:schemas-microsoft-com:vml" Requires="v">
                <p:oleObj spid="_x0000_s2032" name="Equation" r:id="rId14" imgW="927000" imgH="380880" progId="Equation.DSMT4">
                  <p:embed/>
                </p:oleObj>
              </mc:Choice>
              <mc:Fallback>
                <p:oleObj name="Equation" r:id="rId14" imgW="927000" imgH="380880" progId="Equation.DSMT4">
                  <p:embed/>
                  <p:pic>
                    <p:nvPicPr>
                      <p:cNvPr id="7" name="Object 6"/>
                      <p:cNvPicPr/>
                      <p:nvPr/>
                    </p:nvPicPr>
                    <p:blipFill>
                      <a:blip r:embed="rId15"/>
                      <a:stretch>
                        <a:fillRect/>
                      </a:stretch>
                    </p:blipFill>
                    <p:spPr>
                      <a:xfrm>
                        <a:off x="4557713" y="4457700"/>
                        <a:ext cx="1020762" cy="419100"/>
                      </a:xfrm>
                      <a:prstGeom prst="rect">
                        <a:avLst/>
                      </a:prstGeom>
                    </p:spPr>
                  </p:pic>
                </p:oleObj>
              </mc:Fallback>
            </mc:AlternateContent>
          </a:graphicData>
        </a:graphic>
      </p:graphicFrame>
      <p:sp>
        <p:nvSpPr>
          <p:cNvPr id="247" name="Content Placeholder 8"/>
          <p:cNvSpPr txBox="1">
            <a:spLocks noGrp="1"/>
          </p:cNvSpPr>
          <p:nvPr>
            <p:ph type="body" idx="7"/>
          </p:nvPr>
        </p:nvSpPr>
        <p:spPr>
          <a:xfrm>
            <a:off x="457200" y="5161089"/>
            <a:ext cx="5029200" cy="46093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b="0" i="0" u="none" strike="noStrike" cap="none" dirty="0">
                <a:solidFill>
                  <a:schemeClr val="dk1"/>
                </a:solidFill>
                <a:latin typeface="+mn-lt"/>
                <a:ea typeface="Arial"/>
                <a:cs typeface="Arial"/>
                <a:sym typeface="Arial"/>
              </a:rPr>
              <a:t>(the base of natural logarithms,</a:t>
            </a:r>
            <a:endParaRPr b="0" i="0" u="none" strike="noStrike" cap="none" dirty="0">
              <a:solidFill>
                <a:schemeClr val="dk1"/>
              </a:solidFill>
              <a:latin typeface="+mn-lt"/>
              <a:ea typeface="Arial"/>
              <a:cs typeface="Arial"/>
              <a:sym typeface="Arial"/>
            </a:endParaRPr>
          </a:p>
        </p:txBody>
      </p:sp>
      <p:graphicFrame>
        <p:nvGraphicFramePr>
          <p:cNvPr id="8" name="Object 7" descr="e = 2.71828 ellipsis"/>
          <p:cNvGraphicFramePr>
            <a:graphicFrameLocks noChangeAspect="1"/>
          </p:cNvGraphicFramePr>
          <p:nvPr>
            <p:extLst>
              <p:ext uri="{D42A27DB-BD31-4B8C-83A1-F6EECF244321}">
                <p14:modId xmlns:p14="http://schemas.microsoft.com/office/powerpoint/2010/main" val="724721931"/>
              </p:ext>
            </p:extLst>
          </p:nvPr>
        </p:nvGraphicFramePr>
        <p:xfrm>
          <a:off x="5563870" y="5251855"/>
          <a:ext cx="1752600" cy="279400"/>
        </p:xfrm>
        <a:graphic>
          <a:graphicData uri="http://schemas.openxmlformats.org/presentationml/2006/ole">
            <mc:AlternateContent xmlns:mc="http://schemas.openxmlformats.org/markup-compatibility/2006">
              <mc:Choice xmlns:v="urn:schemas-microsoft-com:vml" Requires="v">
                <p:oleObj spid="_x0000_s2033" name="Equation" r:id="rId16" imgW="1752480" imgH="279360" progId="Equation.DSMT4">
                  <p:embed/>
                </p:oleObj>
              </mc:Choice>
              <mc:Fallback>
                <p:oleObj name="Equation" r:id="rId16" imgW="1752480" imgH="279360" progId="Equation.DSMT4">
                  <p:embed/>
                  <p:pic>
                    <p:nvPicPr>
                      <p:cNvPr id="0" name=""/>
                      <p:cNvPicPr/>
                      <p:nvPr/>
                    </p:nvPicPr>
                    <p:blipFill>
                      <a:blip r:embed="rId17"/>
                      <a:stretch>
                        <a:fillRect/>
                      </a:stretch>
                    </p:blipFill>
                    <p:spPr>
                      <a:xfrm>
                        <a:off x="5563870" y="5251855"/>
                        <a:ext cx="1752600" cy="279400"/>
                      </a:xfrm>
                      <a:prstGeom prst="rect">
                        <a:avLst/>
                      </a:prstGeom>
                    </p:spPr>
                  </p:pic>
                </p:oleObj>
              </mc:Fallback>
            </mc:AlternateContent>
          </a:graphicData>
        </a:graphic>
      </p:graphicFrame>
      <p:sp>
        <p:nvSpPr>
          <p:cNvPr id="249" name="Content Placeholder 9"/>
          <p:cNvSpPr txBox="1">
            <a:spLocks noGrp="1"/>
          </p:cNvSpPr>
          <p:nvPr>
            <p:ph type="body" idx="8"/>
          </p:nvPr>
        </p:nvSpPr>
        <p:spPr>
          <a:xfrm>
            <a:off x="7393940" y="5175417"/>
            <a:ext cx="1292860" cy="432276"/>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b="0" i="0" u="none" strike="noStrike" cap="none" dirty="0">
                <a:solidFill>
                  <a:schemeClr val="dk1"/>
                </a:solidFill>
                <a:latin typeface="+mn-lt"/>
                <a:ea typeface="Arial"/>
                <a:cs typeface="Arial"/>
                <a:sym typeface="Arial"/>
              </a:rPr>
              <a:t>is </a:t>
            </a:r>
            <a:r>
              <a:rPr lang="en-US" b="0" i="0" u="none" strike="noStrike" cap="none" dirty="0" smtClean="0">
                <a:solidFill>
                  <a:schemeClr val="dk1"/>
                </a:solidFill>
                <a:latin typeface="+mn-lt"/>
                <a:ea typeface="Arial"/>
                <a:cs typeface="Arial"/>
                <a:sym typeface="Arial"/>
              </a:rPr>
              <a:t>often</a:t>
            </a:r>
            <a:endParaRPr b="0" i="0" u="none" strike="noStrike" cap="none" dirty="0">
              <a:solidFill>
                <a:schemeClr val="dk1"/>
              </a:solidFill>
              <a:latin typeface="+mn-lt"/>
              <a:ea typeface="Arial"/>
              <a:cs typeface="Arial"/>
              <a:sym typeface="Arial"/>
            </a:endParaRPr>
          </a:p>
        </p:txBody>
      </p:sp>
      <p:sp>
        <p:nvSpPr>
          <p:cNvPr id="250" name="Content Placeholder 10"/>
          <p:cNvSpPr txBox="1">
            <a:spLocks noGrp="1"/>
          </p:cNvSpPr>
          <p:nvPr>
            <p:ph type="body" idx="9"/>
          </p:nvPr>
        </p:nvSpPr>
        <p:spPr>
          <a:xfrm>
            <a:off x="470077" y="5671431"/>
            <a:ext cx="3962775" cy="441133"/>
          </a:xfrm>
          <a:prstGeom prst="rect">
            <a:avLst/>
          </a:prstGeom>
          <a:noFill/>
          <a:ln>
            <a:noFill/>
          </a:ln>
        </p:spPr>
        <p:txBody>
          <a:bodyPr spcFirstLastPara="1" wrap="square" lIns="0" tIns="0" rIns="0" bIns="0" anchor="t" anchorCtr="0">
            <a:noAutofit/>
          </a:bodyPr>
          <a:lstStyle/>
          <a:p>
            <a:pPr marL="0" indent="0">
              <a:spcBef>
                <a:spcPts val="0"/>
              </a:spcBef>
              <a:buSzPts val="2000"/>
              <a:buNone/>
            </a:pPr>
            <a:r>
              <a:rPr lang="en-US" dirty="0" smtClean="0">
                <a:latin typeface="+mn-lt"/>
              </a:rPr>
              <a:t>used </a:t>
            </a:r>
            <a:r>
              <a:rPr lang="en-US" b="0" i="0" u="none" strike="noStrike" cap="none" dirty="0" smtClean="0">
                <a:solidFill>
                  <a:schemeClr val="dk1"/>
                </a:solidFill>
                <a:latin typeface="+mn-lt"/>
                <a:sym typeface="Arial"/>
              </a:rPr>
              <a:t>for </a:t>
            </a:r>
            <a:r>
              <a:rPr lang="en-US" b="0" i="0" u="none" strike="noStrike" cap="none" dirty="0">
                <a:solidFill>
                  <a:schemeClr val="dk1"/>
                </a:solidFill>
                <a:latin typeface="+mn-lt"/>
                <a:sym typeface="Arial"/>
              </a:rPr>
              <a:t>the constant </a:t>
            </a:r>
            <a:r>
              <a:rPr lang="en-US" b="0" i="1" u="none" strike="noStrike" cap="none" dirty="0">
                <a:solidFill>
                  <a:schemeClr val="dk1"/>
                </a:solidFill>
                <a:latin typeface="+mn-lt"/>
                <a:sym typeface="Arial"/>
              </a:rPr>
              <a:t>b</a:t>
            </a:r>
            <a:r>
              <a:rPr lang="en-US" b="0" i="0" u="none" strike="noStrike" cap="none" dirty="0">
                <a:solidFill>
                  <a:schemeClr val="dk1"/>
                </a:solidFill>
                <a:latin typeface="+mn-lt"/>
                <a:sym typeface="Arial"/>
              </a:rPr>
              <a:t>)</a:t>
            </a:r>
            <a:endParaRPr b="0" i="0" u="none" strike="noStrike" cap="none" dirty="0">
              <a:solidFill>
                <a:schemeClr val="dk1"/>
              </a:solidFill>
              <a:latin typeface="+mn-lt"/>
              <a:sym typeface="Aria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Residual Analysis and Regression Assumptions</a:t>
            </a:r>
            <a:endParaRPr sz="2000" b="0" i="0" u="none" strike="noStrike" cap="none" dirty="0">
              <a:solidFill>
                <a:srgbClr val="007FA3"/>
              </a:solidFill>
              <a:latin typeface="+mj-lt"/>
              <a:ea typeface="Arial"/>
              <a:cs typeface="Arial"/>
              <a:sym typeface="Arial"/>
            </a:endParaRPr>
          </a:p>
        </p:txBody>
      </p:sp>
      <p:sp>
        <p:nvSpPr>
          <p:cNvPr id="551" name="Content Placeholder 2"/>
          <p:cNvSpPr txBox="1">
            <a:spLocks noGrp="1"/>
          </p:cNvSpPr>
          <p:nvPr>
            <p:ph type="body" idx="1"/>
          </p:nvPr>
        </p:nvSpPr>
        <p:spPr>
          <a:xfrm>
            <a:off x="457200" y="1600200"/>
            <a:ext cx="8229600" cy="556591"/>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400" b="1" i="0" u="none" strike="noStrike" cap="none" dirty="0">
                <a:solidFill>
                  <a:schemeClr val="dk1"/>
                </a:solidFill>
                <a:latin typeface="+mn-lt"/>
                <a:ea typeface="Arial"/>
                <a:cs typeface="Arial"/>
                <a:sym typeface="Arial"/>
              </a:rPr>
              <a:t>Residual</a:t>
            </a:r>
            <a:r>
              <a:rPr lang="en-US" sz="2400" b="0" i="0" u="none" strike="noStrike" cap="none" dirty="0">
                <a:solidFill>
                  <a:schemeClr val="dk1"/>
                </a:solidFill>
                <a:latin typeface="+mn-lt"/>
                <a:ea typeface="Arial"/>
                <a:cs typeface="Arial"/>
                <a:sym typeface="Arial"/>
              </a:rPr>
              <a:t> = Actual </a:t>
            </a:r>
            <a:r>
              <a:rPr lang="en-US" sz="2400" b="0" i="1" u="none" strike="noStrike" cap="none" dirty="0">
                <a:solidFill>
                  <a:schemeClr val="dk1"/>
                </a:solidFill>
                <a:latin typeface="+mn-lt"/>
                <a:ea typeface="Arial"/>
                <a:cs typeface="Arial"/>
                <a:sym typeface="Arial"/>
              </a:rPr>
              <a:t>Y</a:t>
            </a:r>
            <a:r>
              <a:rPr lang="en-US" sz="2400" b="0" i="0" u="none" strike="noStrike" cap="none" dirty="0">
                <a:solidFill>
                  <a:schemeClr val="dk1"/>
                </a:solidFill>
                <a:latin typeface="+mn-lt"/>
                <a:ea typeface="Arial"/>
                <a:cs typeface="Arial"/>
                <a:sym typeface="Arial"/>
              </a:rPr>
              <a:t> value </a:t>
            </a:r>
            <a:r>
              <a:rPr lang="en-US" sz="2400" b="0" i="0" u="none" strike="noStrike" cap="none" dirty="0" smtClean="0">
                <a:solidFill>
                  <a:schemeClr val="dk1"/>
                </a:solidFill>
                <a:latin typeface="+mn-lt"/>
                <a:ea typeface="Arial"/>
                <a:cs typeface="Arial"/>
                <a:sym typeface="Arial"/>
              </a:rPr>
              <a:t>− </a:t>
            </a:r>
            <a:r>
              <a:rPr lang="en-US" sz="2400" b="0" i="0" u="none" strike="noStrike" cap="none" dirty="0">
                <a:solidFill>
                  <a:schemeClr val="dk1"/>
                </a:solidFill>
                <a:latin typeface="+mn-lt"/>
                <a:ea typeface="Arial"/>
                <a:cs typeface="Arial"/>
                <a:sym typeface="Arial"/>
              </a:rPr>
              <a:t>Predicted </a:t>
            </a:r>
            <a:r>
              <a:rPr lang="en-US" sz="2400" b="0" i="1" u="none" strike="noStrike" cap="none" dirty="0">
                <a:solidFill>
                  <a:schemeClr val="dk1"/>
                </a:solidFill>
                <a:latin typeface="+mn-lt"/>
                <a:ea typeface="Arial"/>
                <a:cs typeface="Arial"/>
                <a:sym typeface="Arial"/>
              </a:rPr>
              <a:t>Y</a:t>
            </a:r>
            <a:r>
              <a:rPr lang="en-US" sz="2400" b="0" i="0" u="none" strike="noStrike" cap="none" dirty="0">
                <a:solidFill>
                  <a:schemeClr val="dk1"/>
                </a:solidFill>
                <a:latin typeface="+mn-lt"/>
                <a:ea typeface="Arial"/>
                <a:cs typeface="Arial"/>
                <a:sym typeface="Arial"/>
              </a:rPr>
              <a:t> value</a:t>
            </a:r>
            <a:endParaRPr sz="2400" b="0" i="0" u="none" strike="noStrike" cap="none" dirty="0">
              <a:solidFill>
                <a:schemeClr val="dk1"/>
              </a:solidFill>
              <a:latin typeface="+mn-lt"/>
              <a:ea typeface="Arial"/>
              <a:cs typeface="Arial"/>
              <a:sym typeface="Arial"/>
            </a:endParaRPr>
          </a:p>
        </p:txBody>
      </p:sp>
      <p:sp>
        <p:nvSpPr>
          <p:cNvPr id="552" name="Content Placeholder 3"/>
          <p:cNvSpPr txBox="1">
            <a:spLocks noGrp="1"/>
          </p:cNvSpPr>
          <p:nvPr>
            <p:ph type="body" idx="2"/>
          </p:nvPr>
        </p:nvSpPr>
        <p:spPr>
          <a:xfrm>
            <a:off x="457201" y="2247726"/>
            <a:ext cx="159026" cy="565048"/>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400" b="0" i="0" u="none" strike="noStrike" cap="none" dirty="0">
                <a:solidFill>
                  <a:schemeClr val="dk1"/>
                </a:solidFill>
                <a:latin typeface="+mn-lt"/>
                <a:ea typeface="Arial"/>
                <a:cs typeface="Arial"/>
                <a:sym typeface="Arial"/>
              </a:rPr>
              <a:t> </a:t>
            </a:r>
            <a:endParaRPr sz="2400" b="0" i="0" u="none" strike="noStrike" cap="none" dirty="0">
              <a:solidFill>
                <a:schemeClr val="dk1"/>
              </a:solidFill>
              <a:latin typeface="+mn-lt"/>
              <a:ea typeface="Arial"/>
              <a:cs typeface="Arial"/>
              <a:sym typeface="Arial"/>
            </a:endParaRPr>
          </a:p>
        </p:txBody>
      </p:sp>
      <p:graphicFrame>
        <p:nvGraphicFramePr>
          <p:cNvPr id="2" name="Object 1" descr="Standard residual = start fraction residual over standard deviation end fraction"/>
          <p:cNvGraphicFramePr>
            <a:graphicFrameLocks noChangeAspect="1"/>
          </p:cNvGraphicFramePr>
          <p:nvPr>
            <p:extLst>
              <p:ext uri="{D42A27DB-BD31-4B8C-83A1-F6EECF244321}">
                <p14:modId xmlns:p14="http://schemas.microsoft.com/office/powerpoint/2010/main" val="2046774741"/>
              </p:ext>
            </p:extLst>
          </p:nvPr>
        </p:nvGraphicFramePr>
        <p:xfrm>
          <a:off x="685800" y="2267604"/>
          <a:ext cx="5435600" cy="736600"/>
        </p:xfrm>
        <a:graphic>
          <a:graphicData uri="http://schemas.openxmlformats.org/presentationml/2006/ole">
            <mc:AlternateContent xmlns:mc="http://schemas.openxmlformats.org/markup-compatibility/2006">
              <mc:Choice xmlns:v="urn:schemas-microsoft-com:vml" Requires="v">
                <p:oleObj spid="_x0000_s22750" name="Equation" r:id="rId4" imgW="5435280" imgH="736560" progId="Equation.DSMT4">
                  <p:embed/>
                </p:oleObj>
              </mc:Choice>
              <mc:Fallback>
                <p:oleObj name="Equation" r:id="rId4" imgW="5435280" imgH="736560" progId="Equation.DSMT4">
                  <p:embed/>
                  <p:pic>
                    <p:nvPicPr>
                      <p:cNvPr id="0" name=""/>
                      <p:cNvPicPr/>
                      <p:nvPr/>
                    </p:nvPicPr>
                    <p:blipFill>
                      <a:blip r:embed="rId5"/>
                      <a:stretch>
                        <a:fillRect/>
                      </a:stretch>
                    </p:blipFill>
                    <p:spPr>
                      <a:xfrm>
                        <a:off x="685800" y="2267604"/>
                        <a:ext cx="5435600" cy="736600"/>
                      </a:xfrm>
                      <a:prstGeom prst="rect">
                        <a:avLst/>
                      </a:prstGeom>
                    </p:spPr>
                  </p:pic>
                </p:oleObj>
              </mc:Fallback>
            </mc:AlternateContent>
          </a:graphicData>
        </a:graphic>
      </p:graphicFrame>
      <p:sp>
        <p:nvSpPr>
          <p:cNvPr id="554" name="Content Placeholder 4"/>
          <p:cNvSpPr txBox="1">
            <a:spLocks noGrp="1"/>
          </p:cNvSpPr>
          <p:nvPr>
            <p:ph type="body" idx="3"/>
          </p:nvPr>
        </p:nvSpPr>
        <p:spPr>
          <a:xfrm>
            <a:off x="457200" y="3115017"/>
            <a:ext cx="6390861" cy="582340"/>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ct val="100000"/>
              <a:buFont typeface="Arial"/>
              <a:buChar char="•"/>
            </a:pPr>
            <a:r>
              <a:rPr lang="en-US" sz="2400" b="0" i="0" u="none" strike="noStrike" cap="none" dirty="0">
                <a:solidFill>
                  <a:schemeClr val="dk1"/>
                </a:solidFill>
                <a:latin typeface="+mn-lt"/>
                <a:sym typeface="Arial"/>
              </a:rPr>
              <a:t>Rule of thumb: Standard residuals outside of</a:t>
            </a:r>
            <a:endParaRPr sz="2400" dirty="0">
              <a:latin typeface="+mn-lt"/>
            </a:endParaRPr>
          </a:p>
        </p:txBody>
      </p:sp>
      <p:graphicFrame>
        <p:nvGraphicFramePr>
          <p:cNvPr id="3" name="Object 2" descr=" + or minus 2 or + or minus 3"/>
          <p:cNvGraphicFramePr>
            <a:graphicFrameLocks noChangeAspect="1"/>
          </p:cNvGraphicFramePr>
          <p:nvPr>
            <p:extLst>
              <p:ext uri="{D42A27DB-BD31-4B8C-83A1-F6EECF244321}">
                <p14:modId xmlns:p14="http://schemas.microsoft.com/office/powerpoint/2010/main" val="208285032"/>
              </p:ext>
            </p:extLst>
          </p:nvPr>
        </p:nvGraphicFramePr>
        <p:xfrm>
          <a:off x="6951594" y="3376613"/>
          <a:ext cx="1143000" cy="279400"/>
        </p:xfrm>
        <a:graphic>
          <a:graphicData uri="http://schemas.openxmlformats.org/presentationml/2006/ole">
            <mc:AlternateContent xmlns:mc="http://schemas.openxmlformats.org/markup-compatibility/2006">
              <mc:Choice xmlns:v="urn:schemas-microsoft-com:vml" Requires="v">
                <p:oleObj spid="_x0000_s22751" name="Equation" r:id="rId6" imgW="1143000" imgH="279360" progId="Equation.DSMT4">
                  <p:embed/>
                </p:oleObj>
              </mc:Choice>
              <mc:Fallback>
                <p:oleObj name="Equation" r:id="rId6" imgW="1143000" imgH="279360" progId="Equation.DSMT4">
                  <p:embed/>
                  <p:pic>
                    <p:nvPicPr>
                      <p:cNvPr id="0" name=""/>
                      <p:cNvPicPr/>
                      <p:nvPr/>
                    </p:nvPicPr>
                    <p:blipFill>
                      <a:blip r:embed="rId7"/>
                      <a:stretch>
                        <a:fillRect/>
                      </a:stretch>
                    </p:blipFill>
                    <p:spPr>
                      <a:xfrm>
                        <a:off x="6951594" y="3376613"/>
                        <a:ext cx="1143000" cy="279400"/>
                      </a:xfrm>
                      <a:prstGeom prst="rect">
                        <a:avLst/>
                      </a:prstGeom>
                    </p:spPr>
                  </p:pic>
                </p:oleObj>
              </mc:Fallback>
            </mc:AlternateContent>
          </a:graphicData>
        </a:graphic>
      </p:graphicFrame>
      <p:sp>
        <p:nvSpPr>
          <p:cNvPr id="557" name="Content Placeholder 5"/>
          <p:cNvSpPr txBox="1">
            <a:spLocks noGrp="1"/>
          </p:cNvSpPr>
          <p:nvPr>
            <p:ph type="body" idx="4"/>
          </p:nvPr>
        </p:nvSpPr>
        <p:spPr>
          <a:xfrm>
            <a:off x="715618" y="3765130"/>
            <a:ext cx="2902226" cy="3946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sz="2400" b="0" i="0" u="none" strike="noStrike" cap="none" dirty="0">
                <a:solidFill>
                  <a:schemeClr val="dk1"/>
                </a:solidFill>
                <a:latin typeface="+mn-lt"/>
                <a:ea typeface="Arial"/>
                <a:cs typeface="Arial"/>
                <a:sym typeface="Arial"/>
              </a:rPr>
              <a:t>are potential outliers.</a:t>
            </a:r>
            <a:endParaRPr sz="2400" b="0" i="0" u="none" strike="noStrike" cap="none" dirty="0">
              <a:solidFill>
                <a:schemeClr val="dk1"/>
              </a:solidFill>
              <a:latin typeface="+mn-lt"/>
              <a:ea typeface="Arial"/>
              <a:cs typeface="Arial"/>
              <a:sym typeface="Arial"/>
            </a:endParaRPr>
          </a:p>
        </p:txBody>
      </p:sp>
      <p:sp>
        <p:nvSpPr>
          <p:cNvPr id="558" name="Content Placeholder 6"/>
          <p:cNvSpPr txBox="1">
            <a:spLocks noGrp="1"/>
          </p:cNvSpPr>
          <p:nvPr>
            <p:ph type="body" idx="5"/>
          </p:nvPr>
        </p:nvSpPr>
        <p:spPr>
          <a:xfrm>
            <a:off x="457200" y="4224027"/>
            <a:ext cx="7311853" cy="556696"/>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400" b="0" i="0" u="none" strike="noStrike" cap="none" dirty="0">
                <a:solidFill>
                  <a:schemeClr val="dk1"/>
                </a:solidFill>
                <a:latin typeface="+mn-lt"/>
                <a:ea typeface="Arial"/>
                <a:cs typeface="Arial"/>
                <a:sym typeface="Arial"/>
              </a:rPr>
              <a:t>Excel provides a table and a plot of residuals.</a:t>
            </a:r>
            <a:endParaRPr sz="24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smtClean="0">
                <a:latin typeface="+mj-lt"/>
              </a:rPr>
              <a:t>Example 8.10: Interpreting Residual Output</a:t>
            </a:r>
            <a:endParaRPr lang="en-US" dirty="0">
              <a:latin typeface="+mj-lt"/>
            </a:endParaRPr>
          </a:p>
        </p:txBody>
      </p:sp>
      <p:sp>
        <p:nvSpPr>
          <p:cNvPr id="11" name="Content Placeholder 2"/>
          <p:cNvSpPr>
            <a:spLocks noGrp="1"/>
          </p:cNvSpPr>
          <p:nvPr>
            <p:ph type="body" idx="1"/>
          </p:nvPr>
        </p:nvSpPr>
        <p:spPr>
          <a:xfrm>
            <a:off x="457200" y="1600200"/>
            <a:ext cx="8084634" cy="2385087"/>
          </a:xfrm>
        </p:spPr>
        <p:txBody>
          <a:bodyPr/>
          <a:lstStyle/>
          <a:p>
            <a:pPr marL="256032" indent="-256032">
              <a:buSzPct val="100000"/>
            </a:pPr>
            <a:r>
              <a:rPr lang="en-US" sz="2400" dirty="0" smtClean="0">
                <a:latin typeface="+mn-lt"/>
              </a:rPr>
              <a:t>Home Market Value data</a:t>
            </a:r>
          </a:p>
          <a:p>
            <a:pPr marL="740664" lvl="1" indent="-283464">
              <a:buSzPct val="100000"/>
            </a:pPr>
            <a:r>
              <a:rPr lang="en-US" sz="2400" dirty="0" smtClean="0">
                <a:latin typeface="+mn-lt"/>
              </a:rPr>
              <a:t>The </a:t>
            </a:r>
            <a:r>
              <a:rPr lang="en-US" sz="2400" dirty="0">
                <a:latin typeface="+mn-lt"/>
              </a:rPr>
              <a:t>first </a:t>
            </a:r>
            <a:r>
              <a:rPr lang="en-US" sz="2400" dirty="0" smtClean="0">
                <a:latin typeface="+mn-lt"/>
              </a:rPr>
              <a:t>observation is $90,000 </a:t>
            </a:r>
            <a:r>
              <a:rPr lang="en-US" sz="2400" dirty="0">
                <a:latin typeface="+mn-lt"/>
              </a:rPr>
              <a:t>and the </a:t>
            </a:r>
            <a:r>
              <a:rPr lang="en-US" sz="2400" dirty="0" smtClean="0">
                <a:latin typeface="+mn-lt"/>
              </a:rPr>
              <a:t>regression model </a:t>
            </a:r>
            <a:r>
              <a:rPr lang="en-US" sz="2400" dirty="0">
                <a:latin typeface="+mn-lt"/>
              </a:rPr>
              <a:t>predicts </a:t>
            </a:r>
            <a:r>
              <a:rPr lang="en-US" sz="2400" dirty="0" smtClean="0">
                <a:latin typeface="+mn-lt"/>
              </a:rPr>
              <a:t>$96,159.13</a:t>
            </a:r>
            <a:r>
              <a:rPr lang="en-US" sz="2400" dirty="0">
                <a:latin typeface="+mn-lt"/>
              </a:rPr>
              <a:t>. Thus, the residual </a:t>
            </a:r>
            <a:r>
              <a:rPr lang="en-US" sz="2400" dirty="0" smtClean="0">
                <a:latin typeface="+mn-lt"/>
              </a:rPr>
              <a:t>is 90,000 − </a:t>
            </a:r>
            <a:r>
              <a:rPr lang="en-US" sz="2400" dirty="0">
                <a:latin typeface="+mn-lt"/>
              </a:rPr>
              <a:t>96,159.13 = − </a:t>
            </a:r>
            <a:r>
              <a:rPr lang="en-US" sz="2400" dirty="0" smtClean="0">
                <a:latin typeface="+mn-lt"/>
              </a:rPr>
              <a:t>$6,159.13.</a:t>
            </a:r>
          </a:p>
          <a:p>
            <a:pPr marL="256032" indent="-256032">
              <a:buSzPct val="100000"/>
            </a:pPr>
            <a:r>
              <a:rPr lang="en-US" sz="2400" dirty="0" smtClean="0">
                <a:latin typeface="+mn-lt"/>
              </a:rPr>
              <a:t>Identify outliers using standard residuals.</a:t>
            </a:r>
            <a:endParaRPr lang="en-US" sz="2400" dirty="0">
              <a:latin typeface="+mn-lt"/>
            </a:endParaRPr>
          </a:p>
        </p:txBody>
      </p:sp>
      <p:pic>
        <p:nvPicPr>
          <p:cNvPr id="2" name="Picture 1" descr="An Excel sheet titled, residual output, has a table with 4 column and 5 rows. The column heads are as follows. Observation, Predicted Market Value, Residuals, and Standard Residuals. The row entries are as follows. Row 1. 1, 96159.12702, Negative 6159.127018, Negative 0.855636403. Row 2. 2, 99732.83702, 4667.162978, 0.64837022. Row 3. 3, 97210.2182, Negative 3910.218196, Negative 0.543214164. Row 4. 4, 96519.12702, Negative 5159.127018, Negative 0.716714702. Row 5. 5, 96999.99996, 4900.00004, 0.680716341. A scatterplot is titled, square feet residual plot. The residuals ranges from negative 20000 to 40000 in increments of 10000. The square feet ranges from 0 to 2,500 in increments of 500. The data are densely plotted between residuals, 10000 to negative 10000 for square feet from 1500 to 2000. A plot (1500, 30000) reads, this point has a standard residual of 4.53. All values are estimated. One of the plots scattered in the graph is labeled, this point has a standard residual of 4.53."/>
          <p:cNvPicPr>
            <a:picLocks noChangeAspect="1"/>
          </p:cNvPicPr>
          <p:nvPr/>
        </p:nvPicPr>
        <p:blipFill>
          <a:blip r:embed="rId2"/>
          <a:stretch>
            <a:fillRect/>
          </a:stretch>
        </p:blipFill>
        <p:spPr>
          <a:xfrm>
            <a:off x="817092" y="4128870"/>
            <a:ext cx="7509815" cy="1939805"/>
          </a:xfrm>
          <a:prstGeom prst="rect">
            <a:avLst/>
          </a:prstGeom>
        </p:spPr>
      </p:pic>
    </p:spTree>
    <p:extLst>
      <p:ext uri="{BB962C8B-B14F-4D97-AF65-F5344CB8AC3E}">
        <p14:creationId xmlns:p14="http://schemas.microsoft.com/office/powerpoint/2010/main" val="5682842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Checking Assumptions</a:t>
            </a:r>
            <a:endParaRPr sz="3600" b="1" i="0" u="none" strike="noStrike" cap="none" dirty="0">
              <a:solidFill>
                <a:srgbClr val="007FA3"/>
              </a:solidFill>
              <a:latin typeface="+mj-lt"/>
              <a:ea typeface="Arial"/>
              <a:cs typeface="Arial"/>
              <a:sym typeface="Arial"/>
            </a:endParaRPr>
          </a:p>
        </p:txBody>
      </p:sp>
      <p:sp>
        <p:nvSpPr>
          <p:cNvPr id="568" name="Content Placeholder 2"/>
          <p:cNvSpPr txBox="1">
            <a:spLocks noGrp="1"/>
          </p:cNvSpPr>
          <p:nvPr>
            <p:ph type="body" idx="1"/>
          </p:nvPr>
        </p:nvSpPr>
        <p:spPr>
          <a:xfrm>
            <a:off x="457200" y="1600200"/>
            <a:ext cx="8229600" cy="4648200"/>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000" b="0" i="0" u="none" strike="noStrike" cap="none" dirty="0">
                <a:solidFill>
                  <a:srgbClr val="000000"/>
                </a:solidFill>
                <a:latin typeface="+mn-lt"/>
                <a:sym typeface="Arial"/>
              </a:rPr>
              <a:t>Linearity</a:t>
            </a:r>
            <a:endParaRPr sz="2000" dirty="0">
              <a:latin typeface="+mn-lt"/>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examine scatter diagram (should appear linear)</a:t>
            </a:r>
            <a:endParaRPr sz="2000" dirty="0">
              <a:latin typeface="+mn-lt"/>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examine residual plot (should appear random)</a:t>
            </a:r>
            <a:endParaRPr sz="2000" dirty="0">
              <a:latin typeface="+mn-lt"/>
            </a:endParaRPr>
          </a:p>
          <a:p>
            <a:pPr marL="255650" marR="0" lvl="0" indent="-255650" algn="l" rtl="0">
              <a:spcAft>
                <a:spcPts val="0"/>
              </a:spcAft>
              <a:buClr>
                <a:srgbClr val="007FA3"/>
              </a:buClr>
              <a:buSzPct val="100000"/>
              <a:buFont typeface="Arial"/>
              <a:buChar char="•"/>
            </a:pPr>
            <a:r>
              <a:rPr lang="en-US" sz="2000" b="0" i="0" u="none" strike="noStrike" cap="none" dirty="0">
                <a:solidFill>
                  <a:srgbClr val="000000"/>
                </a:solidFill>
                <a:latin typeface="+mn-lt"/>
                <a:sym typeface="Arial"/>
              </a:rPr>
              <a:t>Normality of Errors</a:t>
            </a:r>
            <a:endParaRPr sz="2000" dirty="0">
              <a:latin typeface="+mn-lt"/>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view a histogram of standard residuals</a:t>
            </a:r>
            <a:endParaRPr sz="2000" b="0" i="0" u="none" strike="noStrike" cap="none" dirty="0">
              <a:solidFill>
                <a:srgbClr val="000000"/>
              </a:solidFill>
              <a:latin typeface="+mn-lt"/>
              <a:sym typeface="Arial"/>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regression is robust to departures from normality</a:t>
            </a:r>
            <a:endParaRPr sz="2000" dirty="0">
              <a:latin typeface="+mn-lt"/>
            </a:endParaRPr>
          </a:p>
          <a:p>
            <a:pPr marL="255650" marR="0" lvl="0" indent="-255650" algn="l" rtl="0">
              <a:spcAft>
                <a:spcPts val="0"/>
              </a:spcAft>
              <a:buClr>
                <a:srgbClr val="007FA3"/>
              </a:buClr>
              <a:buSzPct val="100000"/>
              <a:buFont typeface="Arial"/>
              <a:buChar char="•"/>
            </a:pPr>
            <a:r>
              <a:rPr lang="en-US" sz="2000" b="0" i="0" u="none" strike="noStrike" cap="none" dirty="0">
                <a:solidFill>
                  <a:srgbClr val="000000"/>
                </a:solidFill>
                <a:latin typeface="+mn-lt"/>
                <a:sym typeface="Arial"/>
              </a:rPr>
              <a:t>Homoscedasticity: variation about the regression line is </a:t>
            </a:r>
            <a:r>
              <a:rPr lang="en-US" sz="2000" b="0" i="0" u="none" strike="noStrike" cap="none" dirty="0" smtClean="0">
                <a:solidFill>
                  <a:srgbClr val="000000"/>
                </a:solidFill>
                <a:latin typeface="+mn-lt"/>
                <a:sym typeface="Arial"/>
              </a:rPr>
              <a:t>constant.</a:t>
            </a:r>
            <a:endParaRPr sz="2000" dirty="0">
              <a:latin typeface="+mn-lt"/>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examine the residual plot</a:t>
            </a:r>
            <a:endParaRPr sz="2000" dirty="0">
              <a:latin typeface="+mn-lt"/>
            </a:endParaRPr>
          </a:p>
          <a:p>
            <a:pPr marL="255650" marR="0" lvl="0" indent="-255650" algn="l" rtl="0">
              <a:spcAft>
                <a:spcPts val="0"/>
              </a:spcAft>
              <a:buClr>
                <a:srgbClr val="007FA3"/>
              </a:buClr>
              <a:buSzPct val="100000"/>
              <a:buFont typeface="Arial"/>
              <a:buChar char="•"/>
            </a:pPr>
            <a:r>
              <a:rPr lang="en-US" sz="2000" b="0" i="0" u="none" strike="noStrike" cap="none" dirty="0">
                <a:solidFill>
                  <a:srgbClr val="000000"/>
                </a:solidFill>
                <a:latin typeface="+mn-lt"/>
                <a:sym typeface="Arial"/>
              </a:rPr>
              <a:t>Independence of Errors: successive observations should not be related.</a:t>
            </a:r>
            <a:endParaRPr sz="2000" b="0" i="0" u="none" strike="noStrike" cap="none" dirty="0">
              <a:solidFill>
                <a:srgbClr val="000000"/>
              </a:solidFill>
              <a:latin typeface="+mn-lt"/>
              <a:sym typeface="Arial"/>
            </a:endParaRPr>
          </a:p>
          <a:p>
            <a:pPr marL="741553" marR="0" lvl="1" indent="-284353" algn="l" rtl="0">
              <a:spcAft>
                <a:spcPts val="0"/>
              </a:spcAft>
              <a:buClr>
                <a:srgbClr val="007FA3"/>
              </a:buClr>
              <a:buSzPts val="2000"/>
              <a:buFont typeface="Arial"/>
              <a:buChar char="–"/>
            </a:pPr>
            <a:r>
              <a:rPr lang="en-US" sz="2000" b="0" i="0" u="none" strike="noStrike" cap="none" dirty="0">
                <a:solidFill>
                  <a:srgbClr val="000000"/>
                </a:solidFill>
                <a:latin typeface="+mn-lt"/>
                <a:sym typeface="Arial"/>
              </a:rPr>
              <a:t>This is important when the independent variable is time.</a:t>
            </a:r>
            <a:endParaRPr sz="2000" b="0" i="0" u="none" strike="noStrike" cap="none" dirty="0">
              <a:solidFill>
                <a:srgbClr val="000000"/>
              </a:solidFill>
              <a:latin typeface="+mn-lt"/>
              <a:sym typeface="Arial"/>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Title 1"/>
          <p:cNvSpPr txBox="1">
            <a:spLocks noGrp="1"/>
          </p:cNvSpPr>
          <p:nvPr>
            <p:ph type="title"/>
          </p:nvPr>
        </p:nvSpPr>
        <p:spPr>
          <a:xfrm>
            <a:off x="457200" y="215372"/>
            <a:ext cx="8258936"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2800"/>
              <a:buFont typeface="Arial"/>
              <a:buNone/>
            </a:pPr>
            <a:r>
              <a:rPr lang="en-US" sz="2600" b="1" i="0" u="none" strike="noStrike" cap="none" dirty="0">
                <a:solidFill>
                  <a:srgbClr val="007FA3"/>
                </a:solidFill>
                <a:latin typeface="+mj-lt"/>
                <a:ea typeface="Arial"/>
                <a:cs typeface="Arial"/>
                <a:sym typeface="Arial"/>
              </a:rPr>
              <a:t>Example 8.11: Checking Regression Assumptions for the Home Market Value </a:t>
            </a:r>
            <a:r>
              <a:rPr lang="en-US" sz="2600" b="1" i="0" u="none" strike="noStrike" cap="none" dirty="0" smtClean="0">
                <a:solidFill>
                  <a:srgbClr val="007FA3"/>
                </a:solidFill>
                <a:latin typeface="+mj-lt"/>
                <a:ea typeface="Arial"/>
                <a:cs typeface="Arial"/>
                <a:sym typeface="Arial"/>
              </a:rPr>
              <a:t>Data </a:t>
            </a:r>
            <a:r>
              <a:rPr lang="en-US" sz="2000" b="0" i="0" u="none" strike="noStrike" cap="none" dirty="0" smtClean="0">
                <a:solidFill>
                  <a:srgbClr val="007FA3"/>
                </a:solidFill>
                <a:latin typeface="+mj-lt"/>
                <a:ea typeface="Arial"/>
                <a:cs typeface="Arial"/>
                <a:sym typeface="Arial"/>
              </a:rPr>
              <a:t>(1 of 4)</a:t>
            </a:r>
            <a:endParaRPr sz="2000" b="0" i="0" u="none" strike="noStrike" cap="none" dirty="0">
              <a:solidFill>
                <a:srgbClr val="007FA3"/>
              </a:solidFill>
              <a:latin typeface="+mj-lt"/>
              <a:ea typeface="Arial"/>
              <a:cs typeface="Arial"/>
              <a:sym typeface="Arial"/>
            </a:endParaRPr>
          </a:p>
        </p:txBody>
      </p:sp>
      <p:sp>
        <p:nvSpPr>
          <p:cNvPr id="574" name="Content Placeholder 2"/>
          <p:cNvSpPr txBox="1">
            <a:spLocks noGrp="1"/>
          </p:cNvSpPr>
          <p:nvPr>
            <p:ph type="body" idx="1"/>
          </p:nvPr>
        </p:nvSpPr>
        <p:spPr>
          <a:xfrm>
            <a:off x="457200" y="1600202"/>
            <a:ext cx="5277677" cy="675860"/>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ea typeface="Arial"/>
                <a:cs typeface="Arial"/>
                <a:sym typeface="Arial"/>
              </a:rPr>
              <a:t>Linearity - linear trend in scatterplot</a:t>
            </a:r>
            <a:endParaRPr sz="2400" b="0" i="0" u="none" strike="noStrike" cap="none" dirty="0">
              <a:solidFill>
                <a:srgbClr val="000000"/>
              </a:solidFill>
              <a:latin typeface="+mn-lt"/>
              <a:ea typeface="Arial"/>
              <a:cs typeface="Arial"/>
              <a:sym typeface="Arial"/>
            </a:endParaRPr>
          </a:p>
        </p:txBody>
      </p:sp>
      <p:sp>
        <p:nvSpPr>
          <p:cNvPr id="575" name="Content Placeholder 3"/>
          <p:cNvSpPr txBox="1">
            <a:spLocks noGrp="1"/>
          </p:cNvSpPr>
          <p:nvPr>
            <p:ph type="body" idx="2"/>
          </p:nvPr>
        </p:nvSpPr>
        <p:spPr>
          <a:xfrm>
            <a:off x="1946001" y="2356215"/>
            <a:ext cx="3878329" cy="406863"/>
          </a:xfrm>
          <a:prstGeom prst="rect">
            <a:avLst/>
          </a:prstGeom>
          <a:noFill/>
          <a:ln>
            <a:noFill/>
          </a:ln>
        </p:spPr>
        <p:txBody>
          <a:bodyPr spcFirstLastPara="1" wrap="square" lIns="0" tIns="0" rIns="0" bIns="0" anchor="t" anchorCtr="0">
            <a:noAutofit/>
          </a:bodyPr>
          <a:lstStyle/>
          <a:p>
            <a:pPr marL="109728" marR="0" lvl="0" indent="0" algn="l" rtl="0">
              <a:spcBef>
                <a:spcPts val="0"/>
              </a:spcBef>
              <a:spcAft>
                <a:spcPts val="0"/>
              </a:spcAft>
              <a:buClr>
                <a:srgbClr val="007FA3"/>
              </a:buClr>
              <a:buSzPts val="2700"/>
              <a:buFont typeface="Arial"/>
              <a:buNone/>
            </a:pPr>
            <a:r>
              <a:rPr lang="en-US" sz="2400" b="0" i="0" u="none" strike="noStrike" cap="none" dirty="0">
                <a:solidFill>
                  <a:schemeClr val="dk1"/>
                </a:solidFill>
                <a:latin typeface="+mn-lt"/>
                <a:sym typeface="Arial"/>
              </a:rPr>
              <a:t>- no pattern in residual plot</a:t>
            </a:r>
            <a:endParaRPr sz="2400" dirty="0">
              <a:latin typeface="+mn-lt"/>
            </a:endParaRPr>
          </a:p>
        </p:txBody>
      </p:sp>
      <p:pic>
        <p:nvPicPr>
          <p:cNvPr id="2" name="Picture 1" descr="A scatterplot displays market value ranges from $60000 to $130000 in increments of $10000. The square feet ranges from 1,400 to 2,600 in increment of 200. A line, y = 35.036 x + 32673, R squared = 0.5347, rises through (1450, $80500), (1800, $90500), and (2400, $110500). The plots are at (1450, $80500), (1600, $80000), (1650, $90000), (1825, $100000), (2050, $110000), and (2400, $110500). All values are estimated."/>
          <p:cNvPicPr>
            <a:picLocks noChangeAspect="1"/>
          </p:cNvPicPr>
          <p:nvPr/>
        </p:nvPicPr>
        <p:blipFill>
          <a:blip r:embed="rId3"/>
          <a:stretch>
            <a:fillRect/>
          </a:stretch>
        </p:blipFill>
        <p:spPr>
          <a:xfrm>
            <a:off x="753000" y="3199581"/>
            <a:ext cx="3635748" cy="2228004"/>
          </a:xfrm>
          <a:prstGeom prst="rect">
            <a:avLst/>
          </a:prstGeom>
        </p:spPr>
      </p:pic>
      <p:pic>
        <p:nvPicPr>
          <p:cNvPr id="3" name="Picture 2" descr="A scatterplot is titled, square feet residual plot. The residuals ranges from negative 20000 to 40000 in increments of 10000. The square feet ranges from 0 to 2,500 in increments of 500. The data are densely plotted between residuals, 10000 to negative 10000 for square feet from 1500 to 2000. A plot (1500, 30000) reads, this point has a standard residual of 4.53. All values are estimated."/>
          <p:cNvPicPr>
            <a:picLocks noChangeAspect="1"/>
          </p:cNvPicPr>
          <p:nvPr/>
        </p:nvPicPr>
        <p:blipFill>
          <a:blip r:embed="rId4"/>
          <a:stretch>
            <a:fillRect/>
          </a:stretch>
        </p:blipFill>
        <p:spPr>
          <a:xfrm>
            <a:off x="4586668" y="3199581"/>
            <a:ext cx="3824186" cy="2228004"/>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buSzPts val="2800"/>
            </a:pPr>
            <a:r>
              <a:rPr lang="en-US" sz="2600" dirty="0">
                <a:latin typeface="+mj-lt"/>
              </a:rPr>
              <a:t>Example 8.11: Checking Regression Assumptions for the Home Market Value Data </a:t>
            </a:r>
            <a:r>
              <a:rPr lang="en-US" sz="2000" b="0" dirty="0" smtClean="0">
                <a:latin typeface="+mj-lt"/>
              </a:rPr>
              <a:t>(2 </a:t>
            </a:r>
            <a:r>
              <a:rPr lang="en-US" sz="2000" b="0" dirty="0">
                <a:latin typeface="+mj-lt"/>
              </a:rPr>
              <a:t>of 4)</a:t>
            </a:r>
            <a:endParaRPr sz="2400" b="0" i="0" u="none" strike="noStrike" cap="none" dirty="0">
              <a:solidFill>
                <a:srgbClr val="007FA3"/>
              </a:solidFill>
              <a:latin typeface="+mj-lt"/>
              <a:sym typeface="Arial"/>
            </a:endParaRPr>
          </a:p>
        </p:txBody>
      </p:sp>
      <p:sp>
        <p:nvSpPr>
          <p:cNvPr id="583" name="Content Placeholder 2"/>
          <p:cNvSpPr txBox="1">
            <a:spLocks noGrp="1"/>
          </p:cNvSpPr>
          <p:nvPr>
            <p:ph type="body" idx="1"/>
          </p:nvPr>
        </p:nvSpPr>
        <p:spPr>
          <a:xfrm>
            <a:off x="457200" y="1600200"/>
            <a:ext cx="8229600" cy="904461"/>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rgbClr val="000000"/>
                </a:solidFill>
                <a:latin typeface="+mn-lt"/>
                <a:sym typeface="Arial"/>
              </a:rPr>
              <a:t>Normality of Errors </a:t>
            </a:r>
            <a:r>
              <a:rPr lang="en-US" sz="2400" b="0" i="0" u="none" strike="noStrike" cap="none" dirty="0" smtClean="0">
                <a:solidFill>
                  <a:srgbClr val="000000"/>
                </a:solidFill>
                <a:latin typeface="+mn-lt"/>
                <a:sym typeface="Arial"/>
              </a:rPr>
              <a:t>- </a:t>
            </a:r>
            <a:r>
              <a:rPr lang="en-US" sz="2400" b="0" i="0" u="none" strike="noStrike" cap="none" dirty="0">
                <a:solidFill>
                  <a:srgbClr val="000000"/>
                </a:solidFill>
                <a:latin typeface="+mn-lt"/>
                <a:sym typeface="Arial"/>
              </a:rPr>
              <a:t>residual histogram appears slightly skewed but is not a serious </a:t>
            </a:r>
            <a:r>
              <a:rPr lang="en-US" sz="2400" b="0" i="0" u="none" strike="noStrike" cap="none" dirty="0" smtClean="0">
                <a:solidFill>
                  <a:srgbClr val="000000"/>
                </a:solidFill>
                <a:latin typeface="+mn-lt"/>
                <a:sym typeface="Arial"/>
              </a:rPr>
              <a:t>departure.</a:t>
            </a:r>
            <a:endParaRPr sz="2400" dirty="0">
              <a:latin typeface="+mn-lt"/>
            </a:endParaRPr>
          </a:p>
        </p:txBody>
      </p:sp>
      <p:pic>
        <p:nvPicPr>
          <p:cNvPr id="2" name="Picture 1" descr="A histogram titled, standard residuals, plots frequency versus Bin. The frequency ranges from 0 to 30 in increments of 5 and bin ranges from negative 3 to 3 and more in increments of 1. The bar chart data are as follows (Negative 1, 2), (0, 25), (1, 12), (2, 2), (3, 1), and (more, 1). All values are estimated."/>
          <p:cNvPicPr>
            <a:picLocks noChangeAspect="1"/>
          </p:cNvPicPr>
          <p:nvPr/>
        </p:nvPicPr>
        <p:blipFill>
          <a:blip r:embed="rId3"/>
          <a:stretch>
            <a:fillRect/>
          </a:stretch>
        </p:blipFill>
        <p:spPr>
          <a:xfrm>
            <a:off x="2717121" y="2917248"/>
            <a:ext cx="3938357" cy="279221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buSzPts val="2800"/>
            </a:pPr>
            <a:r>
              <a:rPr lang="en-US" sz="2600" dirty="0">
                <a:latin typeface="+mj-lt"/>
              </a:rPr>
              <a:t>Example 8.11: Checking Regression Assumptions for the Home Market Value Data </a:t>
            </a:r>
            <a:r>
              <a:rPr lang="en-US" sz="2000" b="0" dirty="0" smtClean="0">
                <a:latin typeface="+mj-lt"/>
              </a:rPr>
              <a:t>(3 </a:t>
            </a:r>
            <a:r>
              <a:rPr lang="en-US" sz="2000" b="0" dirty="0">
                <a:latin typeface="+mj-lt"/>
              </a:rPr>
              <a:t>of 4)</a:t>
            </a:r>
            <a:endParaRPr sz="2400" b="0" i="0" u="none" strike="noStrike" cap="none" dirty="0">
              <a:solidFill>
                <a:srgbClr val="007FA3"/>
              </a:solidFill>
              <a:latin typeface="+mj-lt"/>
              <a:sym typeface="Arial"/>
            </a:endParaRPr>
          </a:p>
        </p:txBody>
      </p:sp>
      <p:sp>
        <p:nvSpPr>
          <p:cNvPr id="590" name="Content Placeholder 2"/>
          <p:cNvSpPr txBox="1">
            <a:spLocks noGrp="1"/>
          </p:cNvSpPr>
          <p:nvPr>
            <p:ph type="body" idx="1"/>
          </p:nvPr>
        </p:nvSpPr>
        <p:spPr>
          <a:xfrm>
            <a:off x="457200" y="1600201"/>
            <a:ext cx="8229600" cy="110324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sym typeface="Arial"/>
              </a:rPr>
              <a:t>Homoscedasticity </a:t>
            </a:r>
            <a:r>
              <a:rPr lang="en-US" sz="2400" b="0" i="0" u="none" strike="noStrike" cap="none" dirty="0" smtClean="0">
                <a:solidFill>
                  <a:srgbClr val="000000"/>
                </a:solidFill>
                <a:latin typeface="+mn-lt"/>
                <a:sym typeface="Arial"/>
              </a:rPr>
              <a:t>- </a:t>
            </a:r>
            <a:r>
              <a:rPr lang="en-US" sz="2400" b="0" i="0" u="none" strike="noStrike" cap="none" dirty="0">
                <a:solidFill>
                  <a:srgbClr val="000000"/>
                </a:solidFill>
                <a:latin typeface="+mn-lt"/>
                <a:sym typeface="Arial"/>
              </a:rPr>
              <a:t>residual plot shows no serious difference in the spread of the data for different </a:t>
            </a:r>
            <a:r>
              <a:rPr lang="en-US" sz="2400" b="0" i="1" u="none" strike="noStrike" cap="none" dirty="0">
                <a:solidFill>
                  <a:srgbClr val="000000"/>
                </a:solidFill>
                <a:latin typeface="+mn-lt"/>
                <a:sym typeface="Arial"/>
              </a:rPr>
              <a:t>X</a:t>
            </a:r>
            <a:r>
              <a:rPr lang="en-US" sz="2400" b="0" i="0" u="none" strike="noStrike" cap="none" dirty="0">
                <a:solidFill>
                  <a:srgbClr val="000000"/>
                </a:solidFill>
                <a:latin typeface="+mn-lt"/>
                <a:sym typeface="Arial"/>
              </a:rPr>
              <a:t> values.</a:t>
            </a:r>
            <a:endParaRPr sz="2400" dirty="0">
              <a:latin typeface="+mn-lt"/>
            </a:endParaRPr>
          </a:p>
        </p:txBody>
      </p:sp>
      <p:pic>
        <p:nvPicPr>
          <p:cNvPr id="2" name="Picture 1" descr="A scatterplot is titled, square feet residual plot. The residuals ranges from negative 20000 to 40000 in increments of 10000. The square feet ranges from 0 to 2,500 in increments of 500. The data are densely plotted between residuals, 10000 to negative 10000 for square feet from 1500 to 2000. A plot (1500, 30000) reads, this point has a standard residual of 4.53. All values are estimated."/>
          <p:cNvPicPr>
            <a:picLocks noChangeAspect="1"/>
          </p:cNvPicPr>
          <p:nvPr/>
        </p:nvPicPr>
        <p:blipFill>
          <a:blip r:embed="rId3"/>
          <a:stretch>
            <a:fillRect/>
          </a:stretch>
        </p:blipFill>
        <p:spPr>
          <a:xfrm>
            <a:off x="2276657" y="3487950"/>
            <a:ext cx="4590686" cy="2682472"/>
          </a:xfrm>
          <a:prstGeom prst="rect">
            <a:avLst/>
          </a:prstGeom>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buSzPts val="2800"/>
            </a:pPr>
            <a:r>
              <a:rPr lang="en-US" sz="2600" dirty="0">
                <a:latin typeface="+mj-lt"/>
              </a:rPr>
              <a:t>Example 8.11: Checking Regression Assumptions for the Home Market Value Data </a:t>
            </a:r>
            <a:r>
              <a:rPr lang="en-US" sz="2000" b="0" dirty="0" smtClean="0">
                <a:latin typeface="+mj-lt"/>
              </a:rPr>
              <a:t>(4 </a:t>
            </a:r>
            <a:r>
              <a:rPr lang="en-US" sz="2000" b="0" dirty="0">
                <a:latin typeface="+mj-lt"/>
              </a:rPr>
              <a:t>of 4)</a:t>
            </a:r>
            <a:endParaRPr sz="2000" b="0" i="0" u="none" strike="noStrike" cap="none" dirty="0">
              <a:solidFill>
                <a:srgbClr val="007FA3"/>
              </a:solidFill>
              <a:latin typeface="+mj-lt"/>
              <a:sym typeface="Arial"/>
            </a:endParaRPr>
          </a:p>
        </p:txBody>
      </p:sp>
      <p:sp>
        <p:nvSpPr>
          <p:cNvPr id="597" name="Content Placeholder 2"/>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sym typeface="Arial"/>
              </a:rPr>
              <a:t>Independence of Errors </a:t>
            </a:r>
            <a:r>
              <a:rPr lang="en-US" sz="2400" b="0" i="0" u="none" strike="noStrike" cap="none" dirty="0" smtClean="0">
                <a:solidFill>
                  <a:srgbClr val="000000"/>
                </a:solidFill>
                <a:latin typeface="+mn-lt"/>
                <a:sym typeface="Arial"/>
              </a:rPr>
              <a:t>- </a:t>
            </a:r>
            <a:r>
              <a:rPr lang="en-US" sz="2400" b="0" i="0" u="none" strike="noStrike" cap="none" dirty="0">
                <a:solidFill>
                  <a:srgbClr val="000000"/>
                </a:solidFill>
                <a:latin typeface="+mn-lt"/>
                <a:sym typeface="Arial"/>
              </a:rPr>
              <a:t>Because the data is cross-sectional, we can assume this assumption holds.</a:t>
            </a:r>
            <a:endParaRPr sz="2400" dirty="0">
              <a:latin typeface="+mn-lt"/>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Multiple Linear Regression</a:t>
            </a:r>
            <a:endParaRPr sz="3600" b="1" i="0" u="none" strike="noStrike" cap="none" dirty="0">
              <a:solidFill>
                <a:srgbClr val="007FA3"/>
              </a:solidFill>
              <a:latin typeface="+mj-lt"/>
              <a:ea typeface="Arial"/>
              <a:cs typeface="Arial"/>
              <a:sym typeface="Arial"/>
            </a:endParaRPr>
          </a:p>
        </p:txBody>
      </p:sp>
      <p:sp>
        <p:nvSpPr>
          <p:cNvPr id="603" name="Content Placeholder 2"/>
          <p:cNvSpPr txBox="1">
            <a:spLocks noGrp="1"/>
          </p:cNvSpPr>
          <p:nvPr>
            <p:ph type="body" idx="1"/>
          </p:nvPr>
        </p:nvSpPr>
        <p:spPr>
          <a:xfrm>
            <a:off x="457200" y="1600201"/>
            <a:ext cx="8229600" cy="100385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200" b="0" i="0" u="none" strike="noStrike" cap="none" dirty="0">
                <a:solidFill>
                  <a:srgbClr val="000000"/>
                </a:solidFill>
                <a:latin typeface="+mn-lt"/>
                <a:ea typeface="Arial"/>
                <a:cs typeface="Arial"/>
                <a:sym typeface="Arial"/>
              </a:rPr>
              <a:t>A linear regression model with more than one independent variable is called a </a:t>
            </a:r>
            <a:r>
              <a:rPr lang="en-US" sz="2200" b="1" i="0" u="none" strike="noStrike" cap="none" dirty="0">
                <a:solidFill>
                  <a:srgbClr val="000000"/>
                </a:solidFill>
                <a:latin typeface="+mn-lt"/>
                <a:ea typeface="Arial"/>
                <a:cs typeface="Arial"/>
                <a:sym typeface="Arial"/>
              </a:rPr>
              <a:t>multiple linear regression model</a:t>
            </a:r>
            <a:r>
              <a:rPr lang="en-US" sz="2200" b="0" i="0" u="none" strike="noStrike" cap="none" dirty="0">
                <a:solidFill>
                  <a:srgbClr val="000000"/>
                </a:solidFill>
                <a:latin typeface="+mn-lt"/>
                <a:ea typeface="Arial"/>
                <a:cs typeface="Arial"/>
                <a:sym typeface="Arial"/>
              </a:rPr>
              <a:t>.</a:t>
            </a:r>
            <a:endParaRPr sz="2200" b="0" i="0" u="none" strike="noStrike" cap="none" dirty="0">
              <a:solidFill>
                <a:srgbClr val="000000"/>
              </a:solidFill>
              <a:latin typeface="+mn-lt"/>
              <a:ea typeface="Arial"/>
              <a:cs typeface="Arial"/>
              <a:sym typeface="Arial"/>
            </a:endParaRPr>
          </a:p>
        </p:txBody>
      </p:sp>
      <p:graphicFrame>
        <p:nvGraphicFramePr>
          <p:cNvPr id="2" name="Object 1" descr="Y = beta sub 0 + beta sub 1 X sub 1 + beta sub 2 X sub 2 + ellipsis + beta sub k X sub k + epsilon. This equation is labeled, 8.10"/>
          <p:cNvGraphicFramePr>
            <a:graphicFrameLocks noChangeAspect="1"/>
          </p:cNvGraphicFramePr>
          <p:nvPr>
            <p:extLst>
              <p:ext uri="{D42A27DB-BD31-4B8C-83A1-F6EECF244321}">
                <p14:modId xmlns:p14="http://schemas.microsoft.com/office/powerpoint/2010/main" val="307617229"/>
              </p:ext>
            </p:extLst>
          </p:nvPr>
        </p:nvGraphicFramePr>
        <p:xfrm>
          <a:off x="801161" y="2665015"/>
          <a:ext cx="5803900" cy="431800"/>
        </p:xfrm>
        <a:graphic>
          <a:graphicData uri="http://schemas.openxmlformats.org/presentationml/2006/ole">
            <mc:AlternateContent xmlns:mc="http://schemas.openxmlformats.org/markup-compatibility/2006">
              <mc:Choice xmlns:v="urn:schemas-microsoft-com:vml" Requires="v">
                <p:oleObj spid="_x0000_s24079" name="Equation" r:id="rId4" imgW="5803560" imgH="431640" progId="Equation.DSMT4">
                  <p:embed/>
                </p:oleObj>
              </mc:Choice>
              <mc:Fallback>
                <p:oleObj name="Equation" r:id="rId4" imgW="5803560" imgH="431640" progId="Equation.DSMT4">
                  <p:embed/>
                  <p:pic>
                    <p:nvPicPr>
                      <p:cNvPr id="0" name=""/>
                      <p:cNvPicPr/>
                      <p:nvPr/>
                    </p:nvPicPr>
                    <p:blipFill>
                      <a:blip r:embed="rId5"/>
                      <a:stretch>
                        <a:fillRect/>
                      </a:stretch>
                    </p:blipFill>
                    <p:spPr>
                      <a:xfrm>
                        <a:off x="801161" y="2665015"/>
                        <a:ext cx="5803900" cy="431800"/>
                      </a:xfrm>
                      <a:prstGeom prst="rect">
                        <a:avLst/>
                      </a:prstGeom>
                    </p:spPr>
                  </p:pic>
                </p:oleObj>
              </mc:Fallback>
            </mc:AlternateContent>
          </a:graphicData>
        </a:graphic>
      </p:graphicFrame>
      <p:sp>
        <p:nvSpPr>
          <p:cNvPr id="605" name="Content Placeholder 3"/>
          <p:cNvSpPr txBox="1">
            <a:spLocks noGrp="1"/>
          </p:cNvSpPr>
          <p:nvPr>
            <p:ph type="body" idx="2"/>
          </p:nvPr>
        </p:nvSpPr>
        <p:spPr>
          <a:xfrm>
            <a:off x="801161" y="3271985"/>
            <a:ext cx="928248" cy="35505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where</a:t>
            </a:r>
            <a:endParaRPr sz="2200" b="0" i="0" u="none" strike="noStrike" cap="none" dirty="0">
              <a:solidFill>
                <a:schemeClr val="dk1"/>
              </a:solidFill>
              <a:latin typeface="+mn-lt"/>
              <a:ea typeface="Arial"/>
              <a:cs typeface="Arial"/>
              <a:sym typeface="Arial"/>
            </a:endParaRPr>
          </a:p>
        </p:txBody>
      </p:sp>
      <p:sp>
        <p:nvSpPr>
          <p:cNvPr id="606" name="Content Placeholder 4"/>
          <p:cNvSpPr txBox="1">
            <a:spLocks noGrp="1"/>
          </p:cNvSpPr>
          <p:nvPr>
            <p:ph type="body" idx="3"/>
          </p:nvPr>
        </p:nvSpPr>
        <p:spPr>
          <a:xfrm>
            <a:off x="1065024" y="3712754"/>
            <a:ext cx="3606366" cy="364294"/>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1" u="none" strike="noStrike" cap="none" dirty="0">
                <a:solidFill>
                  <a:schemeClr val="dk1"/>
                </a:solidFill>
                <a:latin typeface="+mn-lt"/>
                <a:ea typeface="Arial"/>
                <a:cs typeface="Arial"/>
                <a:sym typeface="Arial"/>
              </a:rPr>
              <a:t>Y </a:t>
            </a:r>
            <a:r>
              <a:rPr lang="en-US" sz="2200" b="0" i="0" u="none" strike="noStrike" cap="none" dirty="0">
                <a:solidFill>
                  <a:schemeClr val="dk1"/>
                </a:solidFill>
                <a:latin typeface="+mn-lt"/>
                <a:ea typeface="Arial"/>
                <a:cs typeface="Arial"/>
                <a:sym typeface="Arial"/>
              </a:rPr>
              <a:t>is the dependent variable,</a:t>
            </a:r>
            <a:endParaRPr sz="2200" b="0" i="0" u="none" strike="noStrike" cap="none" dirty="0">
              <a:solidFill>
                <a:schemeClr val="dk1"/>
              </a:solidFill>
              <a:latin typeface="+mn-lt"/>
              <a:ea typeface="Arial"/>
              <a:cs typeface="Arial"/>
              <a:sym typeface="Arial"/>
            </a:endParaRPr>
          </a:p>
        </p:txBody>
      </p:sp>
      <p:graphicFrame>
        <p:nvGraphicFramePr>
          <p:cNvPr id="3" name="Object 2" descr="X sub 1, ellipsis, X sub k"/>
          <p:cNvGraphicFramePr>
            <a:graphicFrameLocks noChangeAspect="1"/>
          </p:cNvGraphicFramePr>
          <p:nvPr>
            <p:extLst>
              <p:ext uri="{D42A27DB-BD31-4B8C-83A1-F6EECF244321}">
                <p14:modId xmlns:p14="http://schemas.microsoft.com/office/powerpoint/2010/main" val="1158524890"/>
              </p:ext>
            </p:extLst>
          </p:nvPr>
        </p:nvGraphicFramePr>
        <p:xfrm>
          <a:off x="1065024" y="4152495"/>
          <a:ext cx="1007604" cy="314876"/>
        </p:xfrm>
        <a:graphic>
          <a:graphicData uri="http://schemas.openxmlformats.org/presentationml/2006/ole">
            <mc:AlternateContent xmlns:mc="http://schemas.openxmlformats.org/markup-compatibility/2006">
              <mc:Choice xmlns:v="urn:schemas-microsoft-com:vml" Requires="v">
                <p:oleObj spid="_x0000_s24080" name="Equation" r:id="rId6" imgW="1218960" imgH="380880" progId="Equation.DSMT4">
                  <p:embed/>
                </p:oleObj>
              </mc:Choice>
              <mc:Fallback>
                <p:oleObj name="Equation" r:id="rId6" imgW="1218960" imgH="380880" progId="Equation.DSMT4">
                  <p:embed/>
                  <p:pic>
                    <p:nvPicPr>
                      <p:cNvPr id="0" name=""/>
                      <p:cNvPicPr/>
                      <p:nvPr/>
                    </p:nvPicPr>
                    <p:blipFill>
                      <a:blip r:embed="rId7"/>
                      <a:stretch>
                        <a:fillRect/>
                      </a:stretch>
                    </p:blipFill>
                    <p:spPr>
                      <a:xfrm>
                        <a:off x="1065024" y="4152495"/>
                        <a:ext cx="1007604" cy="314876"/>
                      </a:xfrm>
                      <a:prstGeom prst="rect">
                        <a:avLst/>
                      </a:prstGeom>
                    </p:spPr>
                  </p:pic>
                </p:oleObj>
              </mc:Fallback>
            </mc:AlternateContent>
          </a:graphicData>
        </a:graphic>
      </p:graphicFrame>
      <p:sp>
        <p:nvSpPr>
          <p:cNvPr id="608" name="Content Placeholder 5"/>
          <p:cNvSpPr txBox="1">
            <a:spLocks noGrp="1"/>
          </p:cNvSpPr>
          <p:nvPr>
            <p:ph type="body" idx="4"/>
          </p:nvPr>
        </p:nvSpPr>
        <p:spPr>
          <a:xfrm>
            <a:off x="2174091" y="4132617"/>
            <a:ext cx="5588370" cy="38215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are the independent (explanatory) variables,</a:t>
            </a:r>
            <a:endParaRPr sz="2200" b="0" i="0" u="none" strike="noStrike" cap="none" dirty="0">
              <a:solidFill>
                <a:schemeClr val="dk1"/>
              </a:solidFill>
              <a:latin typeface="+mn-lt"/>
              <a:ea typeface="Arial"/>
              <a:cs typeface="Arial"/>
              <a:sym typeface="Arial"/>
            </a:endParaRPr>
          </a:p>
        </p:txBody>
      </p:sp>
      <p:graphicFrame>
        <p:nvGraphicFramePr>
          <p:cNvPr id="4" name="Object 3" descr="beta sub 0"/>
          <p:cNvGraphicFramePr>
            <a:graphicFrameLocks noChangeAspect="1"/>
          </p:cNvGraphicFramePr>
          <p:nvPr>
            <p:extLst>
              <p:ext uri="{D42A27DB-BD31-4B8C-83A1-F6EECF244321}">
                <p14:modId xmlns:p14="http://schemas.microsoft.com/office/powerpoint/2010/main" val="1531015776"/>
              </p:ext>
            </p:extLst>
          </p:nvPr>
        </p:nvGraphicFramePr>
        <p:xfrm>
          <a:off x="1065024" y="4590815"/>
          <a:ext cx="317500" cy="381000"/>
        </p:xfrm>
        <a:graphic>
          <a:graphicData uri="http://schemas.openxmlformats.org/presentationml/2006/ole">
            <mc:AlternateContent xmlns:mc="http://schemas.openxmlformats.org/markup-compatibility/2006">
              <mc:Choice xmlns:v="urn:schemas-microsoft-com:vml" Requires="v">
                <p:oleObj spid="_x0000_s24081" name="Equation" r:id="rId8" imgW="317160" imgH="380880" progId="Equation.DSMT4">
                  <p:embed/>
                </p:oleObj>
              </mc:Choice>
              <mc:Fallback>
                <p:oleObj name="Equation" r:id="rId8" imgW="317160" imgH="380880" progId="Equation.DSMT4">
                  <p:embed/>
                  <p:pic>
                    <p:nvPicPr>
                      <p:cNvPr id="0" name=""/>
                      <p:cNvPicPr/>
                      <p:nvPr/>
                    </p:nvPicPr>
                    <p:blipFill>
                      <a:blip r:embed="rId9"/>
                      <a:stretch>
                        <a:fillRect/>
                      </a:stretch>
                    </p:blipFill>
                    <p:spPr>
                      <a:xfrm>
                        <a:off x="1065024" y="4590815"/>
                        <a:ext cx="317500" cy="381000"/>
                      </a:xfrm>
                      <a:prstGeom prst="rect">
                        <a:avLst/>
                      </a:prstGeom>
                    </p:spPr>
                  </p:pic>
                </p:oleObj>
              </mc:Fallback>
            </mc:AlternateContent>
          </a:graphicData>
        </a:graphic>
      </p:graphicFrame>
      <p:sp>
        <p:nvSpPr>
          <p:cNvPr id="610" name="Content Placeholder 6"/>
          <p:cNvSpPr txBox="1">
            <a:spLocks noGrp="1"/>
          </p:cNvSpPr>
          <p:nvPr>
            <p:ph type="body" idx="5"/>
          </p:nvPr>
        </p:nvSpPr>
        <p:spPr>
          <a:xfrm>
            <a:off x="1493271" y="4580280"/>
            <a:ext cx="2690237" cy="34455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is the intercept term,</a:t>
            </a:r>
            <a:endParaRPr sz="2200" b="0" i="0" u="none" strike="noStrike" cap="none" dirty="0">
              <a:solidFill>
                <a:schemeClr val="dk1"/>
              </a:solidFill>
              <a:latin typeface="+mn-lt"/>
              <a:ea typeface="Arial"/>
              <a:cs typeface="Arial"/>
              <a:sym typeface="Arial"/>
            </a:endParaRPr>
          </a:p>
        </p:txBody>
      </p:sp>
      <p:graphicFrame>
        <p:nvGraphicFramePr>
          <p:cNvPr id="18" name="Object 17" descr="beta sub 1, ellipsis, beta sub k"/>
          <p:cNvGraphicFramePr>
            <a:graphicFrameLocks noChangeAspect="1"/>
          </p:cNvGraphicFramePr>
          <p:nvPr>
            <p:extLst>
              <p:ext uri="{D42A27DB-BD31-4B8C-83A1-F6EECF244321}">
                <p14:modId xmlns:p14="http://schemas.microsoft.com/office/powerpoint/2010/main" val="3571101558"/>
              </p:ext>
            </p:extLst>
          </p:nvPr>
        </p:nvGraphicFramePr>
        <p:xfrm>
          <a:off x="1082399" y="5037150"/>
          <a:ext cx="912813" cy="315913"/>
        </p:xfrm>
        <a:graphic>
          <a:graphicData uri="http://schemas.openxmlformats.org/presentationml/2006/ole">
            <mc:AlternateContent xmlns:mc="http://schemas.openxmlformats.org/markup-compatibility/2006">
              <mc:Choice xmlns:v="urn:schemas-microsoft-com:vml" Requires="v">
                <p:oleObj spid="_x0000_s24082" name="Equation" r:id="rId10" imgW="1104840" imgH="380880" progId="Equation.DSMT4">
                  <p:embed/>
                </p:oleObj>
              </mc:Choice>
              <mc:Fallback>
                <p:oleObj name="Equation" r:id="rId10" imgW="1104840" imgH="380880" progId="Equation.DSMT4">
                  <p:embed/>
                  <p:pic>
                    <p:nvPicPr>
                      <p:cNvPr id="3" name="Object 2"/>
                      <p:cNvPicPr/>
                      <p:nvPr/>
                    </p:nvPicPr>
                    <p:blipFill>
                      <a:blip r:embed="rId11"/>
                      <a:stretch>
                        <a:fillRect/>
                      </a:stretch>
                    </p:blipFill>
                    <p:spPr>
                      <a:xfrm>
                        <a:off x="1082399" y="5037150"/>
                        <a:ext cx="912813" cy="315913"/>
                      </a:xfrm>
                      <a:prstGeom prst="rect">
                        <a:avLst/>
                      </a:prstGeom>
                    </p:spPr>
                  </p:pic>
                </p:oleObj>
              </mc:Fallback>
            </mc:AlternateContent>
          </a:graphicData>
        </a:graphic>
      </p:graphicFrame>
      <p:sp>
        <p:nvSpPr>
          <p:cNvPr id="612" name="Content Placeholder 7"/>
          <p:cNvSpPr txBox="1">
            <a:spLocks noGrp="1"/>
          </p:cNvSpPr>
          <p:nvPr>
            <p:ph type="body" idx="6"/>
          </p:nvPr>
        </p:nvSpPr>
        <p:spPr>
          <a:xfrm>
            <a:off x="2072628" y="5040201"/>
            <a:ext cx="6614172" cy="68473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are the regression coefficients for the independent variables,</a:t>
            </a:r>
            <a:endParaRPr sz="2200" b="0" i="0" u="none" strike="noStrike" cap="none" dirty="0">
              <a:solidFill>
                <a:schemeClr val="dk1"/>
              </a:solidFill>
              <a:latin typeface="+mn-lt"/>
              <a:ea typeface="Arial"/>
              <a:cs typeface="Arial"/>
              <a:sym typeface="Arial"/>
            </a:endParaRPr>
          </a:p>
        </p:txBody>
      </p:sp>
      <p:graphicFrame>
        <p:nvGraphicFramePr>
          <p:cNvPr id="5" name="Object 4" descr="epsilon"/>
          <p:cNvGraphicFramePr>
            <a:graphicFrameLocks noChangeAspect="1"/>
          </p:cNvGraphicFramePr>
          <p:nvPr>
            <p:extLst>
              <p:ext uri="{D42A27DB-BD31-4B8C-83A1-F6EECF244321}">
                <p14:modId xmlns:p14="http://schemas.microsoft.com/office/powerpoint/2010/main" val="2462782669"/>
              </p:ext>
            </p:extLst>
          </p:nvPr>
        </p:nvGraphicFramePr>
        <p:xfrm>
          <a:off x="1074963" y="5843508"/>
          <a:ext cx="223520" cy="237490"/>
        </p:xfrm>
        <a:graphic>
          <a:graphicData uri="http://schemas.openxmlformats.org/presentationml/2006/ole">
            <mc:AlternateContent xmlns:mc="http://schemas.openxmlformats.org/markup-compatibility/2006">
              <mc:Choice xmlns:v="urn:schemas-microsoft-com:vml" Requires="v">
                <p:oleObj spid="_x0000_s24083" name="Equation" r:id="rId12" imgW="203040" imgH="215640" progId="Equation.DSMT4">
                  <p:embed/>
                </p:oleObj>
              </mc:Choice>
              <mc:Fallback>
                <p:oleObj name="Equation" r:id="rId12" imgW="203040" imgH="215640" progId="Equation.DSMT4">
                  <p:embed/>
                  <p:pic>
                    <p:nvPicPr>
                      <p:cNvPr id="0" name=""/>
                      <p:cNvPicPr/>
                      <p:nvPr/>
                    </p:nvPicPr>
                    <p:blipFill>
                      <a:blip r:embed="rId13"/>
                      <a:stretch>
                        <a:fillRect/>
                      </a:stretch>
                    </p:blipFill>
                    <p:spPr>
                      <a:xfrm>
                        <a:off x="1074963" y="5843508"/>
                        <a:ext cx="223520" cy="237490"/>
                      </a:xfrm>
                      <a:prstGeom prst="rect">
                        <a:avLst/>
                      </a:prstGeom>
                    </p:spPr>
                  </p:pic>
                </p:oleObj>
              </mc:Fallback>
            </mc:AlternateContent>
          </a:graphicData>
        </a:graphic>
      </p:graphicFrame>
      <p:sp>
        <p:nvSpPr>
          <p:cNvPr id="614" name="Content Placeholder 8"/>
          <p:cNvSpPr txBox="1">
            <a:spLocks noGrp="1"/>
          </p:cNvSpPr>
          <p:nvPr>
            <p:ph type="body" idx="7"/>
          </p:nvPr>
        </p:nvSpPr>
        <p:spPr>
          <a:xfrm>
            <a:off x="1409802" y="5770805"/>
            <a:ext cx="2267676" cy="37157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is the error </a:t>
            </a:r>
            <a:r>
              <a:rPr lang="en-US" sz="2200" b="0" i="0" u="none" strike="noStrike" cap="none" dirty="0" smtClean="0">
                <a:solidFill>
                  <a:schemeClr val="dk1"/>
                </a:solidFill>
                <a:latin typeface="+mn-lt"/>
                <a:ea typeface="Arial"/>
                <a:cs typeface="Arial"/>
                <a:sym typeface="Arial"/>
              </a:rPr>
              <a:t>term.</a:t>
            </a:r>
            <a:endParaRPr sz="22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Estimated Multiple Regression Equation</a:t>
            </a:r>
            <a:endParaRPr sz="3600" b="1" i="0" u="none" strike="noStrike" cap="none" dirty="0">
              <a:solidFill>
                <a:srgbClr val="007FA3"/>
              </a:solidFill>
              <a:latin typeface="+mj-lt"/>
              <a:ea typeface="Arial"/>
              <a:cs typeface="Arial"/>
              <a:sym typeface="Arial"/>
            </a:endParaRPr>
          </a:p>
        </p:txBody>
      </p:sp>
      <p:sp>
        <p:nvSpPr>
          <p:cNvPr id="620" name="Content Placeholder 2"/>
          <p:cNvSpPr txBox="1">
            <a:spLocks noGrp="1"/>
          </p:cNvSpPr>
          <p:nvPr>
            <p:ph type="body" idx="1"/>
          </p:nvPr>
        </p:nvSpPr>
        <p:spPr>
          <a:xfrm>
            <a:off x="457200" y="1600201"/>
            <a:ext cx="8229600" cy="705677"/>
          </a:xfrm>
          <a:prstGeom prst="rect">
            <a:avLst/>
          </a:prstGeom>
          <a:noFill/>
          <a:ln>
            <a:noFill/>
          </a:ln>
        </p:spPr>
        <p:txBody>
          <a:bodyPr spcFirstLastPara="1" wrap="square" lIns="91425" tIns="91425" rIns="91425" bIns="91425" anchor="t" anchorCtr="0">
            <a:noAutofit/>
          </a:bodyPr>
          <a:lstStyle/>
          <a:p>
            <a:pPr marL="255588" marR="0" lvl="0" indent="-255588" algn="l" rtl="0">
              <a:spcAft>
                <a:spcPts val="0"/>
              </a:spcAft>
              <a:buClr>
                <a:srgbClr val="007FA3"/>
              </a:buClr>
              <a:buSzPct val="100000"/>
              <a:buFont typeface="Arial"/>
              <a:buChar char="•"/>
            </a:pPr>
            <a:r>
              <a:rPr lang="en-US" b="0" i="0" u="none" strike="noStrike" cap="none" dirty="0">
                <a:solidFill>
                  <a:srgbClr val="000000"/>
                </a:solidFill>
                <a:latin typeface="+mn-lt"/>
                <a:ea typeface="Arial"/>
                <a:cs typeface="Arial"/>
                <a:sym typeface="Arial"/>
              </a:rPr>
              <a:t>We estimate the regression </a:t>
            </a:r>
            <a:r>
              <a:rPr lang="en-US" b="0" i="0" u="none" strike="noStrike" cap="none" dirty="0" smtClean="0">
                <a:solidFill>
                  <a:srgbClr val="000000"/>
                </a:solidFill>
                <a:latin typeface="+mn-lt"/>
                <a:ea typeface="Arial"/>
                <a:cs typeface="Arial"/>
                <a:sym typeface="Arial"/>
              </a:rPr>
              <a:t>coefficients-called</a:t>
            </a:r>
            <a:endParaRPr b="0" i="0" u="none" strike="noStrike" cap="none" dirty="0">
              <a:solidFill>
                <a:srgbClr val="000000"/>
              </a:solidFill>
              <a:latin typeface="+mn-lt"/>
              <a:ea typeface="Arial"/>
              <a:cs typeface="Arial"/>
              <a:sym typeface="Arial"/>
            </a:endParaRPr>
          </a:p>
        </p:txBody>
      </p:sp>
      <p:sp>
        <p:nvSpPr>
          <p:cNvPr id="621" name="Content Placeholder 3"/>
          <p:cNvSpPr txBox="1">
            <a:spLocks noGrp="1"/>
          </p:cNvSpPr>
          <p:nvPr>
            <p:ph type="body" idx="2"/>
          </p:nvPr>
        </p:nvSpPr>
        <p:spPr>
          <a:xfrm>
            <a:off x="833718" y="2354889"/>
            <a:ext cx="5414682" cy="477764"/>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1" i="0" u="none" strike="noStrike" cap="none" dirty="0">
                <a:solidFill>
                  <a:srgbClr val="000000"/>
                </a:solidFill>
                <a:latin typeface="+mn-lt"/>
                <a:ea typeface="Arial"/>
                <a:cs typeface="Arial"/>
                <a:sym typeface="Arial"/>
              </a:rPr>
              <a:t>partial regression coefficients </a:t>
            </a:r>
            <a:r>
              <a:rPr lang="en-US" b="1" i="0" u="none" strike="noStrike" cap="none" dirty="0" smtClean="0">
                <a:solidFill>
                  <a:srgbClr val="000000"/>
                </a:solidFill>
                <a:latin typeface="+mn-lt"/>
                <a:ea typeface="Arial"/>
                <a:cs typeface="Arial"/>
                <a:sym typeface="Arial"/>
              </a:rPr>
              <a:t>-</a:t>
            </a:r>
            <a:endParaRPr b="0" i="0" u="none" strike="noStrike" cap="none" dirty="0">
              <a:solidFill>
                <a:srgbClr val="000000"/>
              </a:solidFill>
              <a:latin typeface="+mn-lt"/>
              <a:ea typeface="Arial"/>
              <a:cs typeface="Arial"/>
              <a:sym typeface="Arial"/>
            </a:endParaRPr>
          </a:p>
        </p:txBody>
      </p:sp>
      <p:graphicFrame>
        <p:nvGraphicFramePr>
          <p:cNvPr id="2" name="Object 1" descr="b sub 0, b sub 1,b sub 2, ellipsis b sub k,"/>
          <p:cNvGraphicFramePr>
            <a:graphicFrameLocks noChangeAspect="1"/>
          </p:cNvGraphicFramePr>
          <p:nvPr>
            <p:extLst>
              <p:ext uri="{D42A27DB-BD31-4B8C-83A1-F6EECF244321}">
                <p14:modId xmlns:p14="http://schemas.microsoft.com/office/powerpoint/2010/main" val="3717887251"/>
              </p:ext>
            </p:extLst>
          </p:nvPr>
        </p:nvGraphicFramePr>
        <p:xfrm>
          <a:off x="6317973" y="2414523"/>
          <a:ext cx="1885950" cy="419100"/>
        </p:xfrm>
        <a:graphic>
          <a:graphicData uri="http://schemas.openxmlformats.org/presentationml/2006/ole">
            <mc:AlternateContent xmlns:mc="http://schemas.openxmlformats.org/markup-compatibility/2006">
              <mc:Choice xmlns:v="urn:schemas-microsoft-com:vml" Requires="v">
                <p:oleObj spid="_x0000_s24784" name="Equation" r:id="rId4" imgW="1714320" imgH="380880" progId="Equation.DSMT4">
                  <p:embed/>
                </p:oleObj>
              </mc:Choice>
              <mc:Fallback>
                <p:oleObj name="Equation" r:id="rId4" imgW="1714320" imgH="380880" progId="Equation.DSMT4">
                  <p:embed/>
                  <p:pic>
                    <p:nvPicPr>
                      <p:cNvPr id="0" name=""/>
                      <p:cNvPicPr/>
                      <p:nvPr/>
                    </p:nvPicPr>
                    <p:blipFill>
                      <a:blip r:embed="rId5"/>
                      <a:stretch>
                        <a:fillRect/>
                      </a:stretch>
                    </p:blipFill>
                    <p:spPr>
                      <a:xfrm>
                        <a:off x="6317973" y="2414523"/>
                        <a:ext cx="1885950" cy="419100"/>
                      </a:xfrm>
                      <a:prstGeom prst="rect">
                        <a:avLst/>
                      </a:prstGeom>
                    </p:spPr>
                  </p:pic>
                </p:oleObj>
              </mc:Fallback>
            </mc:AlternateContent>
          </a:graphicData>
        </a:graphic>
      </p:graphicFrame>
      <p:sp>
        <p:nvSpPr>
          <p:cNvPr id="623" name="Content Placeholder 4"/>
          <p:cNvSpPr txBox="1">
            <a:spLocks noGrp="1"/>
          </p:cNvSpPr>
          <p:nvPr>
            <p:ph type="body" idx="3"/>
          </p:nvPr>
        </p:nvSpPr>
        <p:spPr>
          <a:xfrm>
            <a:off x="833717" y="2891602"/>
            <a:ext cx="3201569" cy="4280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ea typeface="Arial"/>
                <a:cs typeface="Arial"/>
                <a:sym typeface="Arial"/>
              </a:rPr>
              <a:t>then use the model:</a:t>
            </a:r>
            <a:endParaRPr b="0" i="0" u="none" strike="noStrike" cap="none" dirty="0">
              <a:solidFill>
                <a:schemeClr val="dk1"/>
              </a:solidFill>
              <a:latin typeface="+mn-lt"/>
              <a:ea typeface="Arial"/>
              <a:cs typeface="Arial"/>
              <a:sym typeface="Arial"/>
            </a:endParaRPr>
          </a:p>
        </p:txBody>
      </p:sp>
      <p:graphicFrame>
        <p:nvGraphicFramePr>
          <p:cNvPr id="10" name="Object 9" descr="Y hat = b sub 0 + b sub 1 X sub 1 + b sub 2 X sub 2 + ellipsis + b sub k X sub k. This equation is labeled, 8.11"/>
          <p:cNvGraphicFramePr>
            <a:graphicFrameLocks noChangeAspect="1"/>
          </p:cNvGraphicFramePr>
          <p:nvPr>
            <p:extLst>
              <p:ext uri="{D42A27DB-BD31-4B8C-83A1-F6EECF244321}">
                <p14:modId xmlns:p14="http://schemas.microsoft.com/office/powerpoint/2010/main" val="3958686760"/>
              </p:ext>
            </p:extLst>
          </p:nvPr>
        </p:nvGraphicFramePr>
        <p:xfrm>
          <a:off x="1661629" y="3378621"/>
          <a:ext cx="5105400" cy="469900"/>
        </p:xfrm>
        <a:graphic>
          <a:graphicData uri="http://schemas.openxmlformats.org/presentationml/2006/ole">
            <mc:AlternateContent xmlns:mc="http://schemas.openxmlformats.org/markup-compatibility/2006">
              <mc:Choice xmlns:v="urn:schemas-microsoft-com:vml" Requires="v">
                <p:oleObj spid="_x0000_s24785" name="Equation" r:id="rId6" imgW="5105160" imgH="469800" progId="Equation.DSMT4">
                  <p:embed/>
                </p:oleObj>
              </mc:Choice>
              <mc:Fallback>
                <p:oleObj name="Equation" r:id="rId6" imgW="5105160" imgH="469800" progId="Equation.DSMT4">
                  <p:embed/>
                  <p:pic>
                    <p:nvPicPr>
                      <p:cNvPr id="2" name="Object 1"/>
                      <p:cNvPicPr/>
                      <p:nvPr/>
                    </p:nvPicPr>
                    <p:blipFill>
                      <a:blip r:embed="rId7"/>
                      <a:stretch>
                        <a:fillRect/>
                      </a:stretch>
                    </p:blipFill>
                    <p:spPr>
                      <a:xfrm>
                        <a:off x="1661629" y="3378621"/>
                        <a:ext cx="5105400" cy="469900"/>
                      </a:xfrm>
                      <a:prstGeom prst="rect">
                        <a:avLst/>
                      </a:prstGeom>
                    </p:spPr>
                  </p:pic>
                </p:oleObj>
              </mc:Fallback>
            </mc:AlternateContent>
          </a:graphicData>
        </a:graphic>
      </p:graphicFrame>
      <p:sp>
        <p:nvSpPr>
          <p:cNvPr id="625" name="Content Placeholder 5"/>
          <p:cNvSpPr txBox="1">
            <a:spLocks noGrp="1"/>
          </p:cNvSpPr>
          <p:nvPr>
            <p:ph type="body" idx="4"/>
          </p:nvPr>
        </p:nvSpPr>
        <p:spPr>
          <a:xfrm>
            <a:off x="457200" y="3905393"/>
            <a:ext cx="8229600" cy="2326442"/>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ct val="100000"/>
              <a:buFont typeface="Arial"/>
              <a:buChar char="•"/>
            </a:pPr>
            <a:r>
              <a:rPr lang="en-US" b="0" i="0" u="none" strike="noStrike" cap="none" dirty="0">
                <a:solidFill>
                  <a:schemeClr val="dk1"/>
                </a:solidFill>
                <a:latin typeface="+mn-lt"/>
                <a:ea typeface="Arial"/>
                <a:cs typeface="Arial"/>
                <a:sym typeface="Arial"/>
              </a:rPr>
              <a:t>The partial regression coefficients represent the expected change in the dependent variable when the associated independent variable is increased by one unit while the values of all other independent variables are held constant.</a:t>
            </a:r>
            <a:endParaRPr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Excel Regression Tool</a:t>
            </a:r>
            <a:endParaRPr sz="3600" b="1" i="0" u="none" strike="noStrike" cap="none" dirty="0">
              <a:solidFill>
                <a:srgbClr val="007FA3"/>
              </a:solidFill>
              <a:latin typeface="+mj-lt"/>
              <a:ea typeface="Arial"/>
              <a:cs typeface="Arial"/>
              <a:sym typeface="Arial"/>
            </a:endParaRPr>
          </a:p>
        </p:txBody>
      </p:sp>
      <p:sp>
        <p:nvSpPr>
          <p:cNvPr id="631" name="Content Placeholder 2"/>
          <p:cNvSpPr txBox="1">
            <a:spLocks noGrp="1"/>
          </p:cNvSpPr>
          <p:nvPr>
            <p:ph type="body" idx="1"/>
          </p:nvPr>
        </p:nvSpPr>
        <p:spPr>
          <a:xfrm>
            <a:off x="457200" y="1698594"/>
            <a:ext cx="8229600" cy="3726190"/>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The independent variables in the spreadsheet must be in contiguous columns.</a:t>
            </a:r>
            <a:endParaRPr sz="1800" b="0" i="0" u="none" strike="noStrike" cap="none" dirty="0">
              <a:solidFill>
                <a:srgbClr val="000000"/>
              </a:solidFill>
              <a:latin typeface="+mn-lt"/>
              <a:sym typeface="Arial"/>
            </a:endParaRPr>
          </a:p>
          <a:p>
            <a:pPr marL="741553" marR="0" lvl="1" indent="-284353"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So, you may have to manually move the columns of data around before applying the tool.</a:t>
            </a:r>
            <a:endParaRPr sz="1800" dirty="0">
              <a:latin typeface="+mn-lt"/>
            </a:endParaRPr>
          </a:p>
          <a:p>
            <a:pPr marL="255650" marR="0" lvl="0" indent="-255650"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Key differences:</a:t>
            </a:r>
            <a:endParaRPr sz="1800" b="0" i="0" u="none" strike="noStrike" cap="none" dirty="0">
              <a:solidFill>
                <a:srgbClr val="000000"/>
              </a:solidFill>
              <a:latin typeface="+mn-lt"/>
              <a:sym typeface="Arial"/>
            </a:endParaRPr>
          </a:p>
          <a:p>
            <a:pPr marL="255650" marR="0" lvl="0" indent="-255650" algn="l" rtl="0">
              <a:spcAft>
                <a:spcPts val="0"/>
              </a:spcAft>
              <a:buClr>
                <a:srgbClr val="007FA3"/>
              </a:buClr>
              <a:buSzPct val="100000"/>
              <a:buFont typeface="Arial"/>
              <a:buChar char="•"/>
            </a:pPr>
            <a:r>
              <a:rPr lang="en-US" sz="1800" b="1" i="0" u="none" strike="noStrike" cap="none" dirty="0">
                <a:solidFill>
                  <a:srgbClr val="000000"/>
                </a:solidFill>
                <a:latin typeface="+mn-lt"/>
                <a:sym typeface="Arial"/>
              </a:rPr>
              <a:t>Multiple </a:t>
            </a:r>
            <a:r>
              <a:rPr lang="en-US" sz="1800" b="1" i="1" u="none" strike="noStrike" cap="none" dirty="0">
                <a:solidFill>
                  <a:srgbClr val="000000"/>
                </a:solidFill>
                <a:latin typeface="+mn-lt"/>
                <a:sym typeface="Arial"/>
              </a:rPr>
              <a:t>R</a:t>
            </a:r>
            <a:r>
              <a:rPr lang="en-US" sz="1800" b="1" i="0" u="none" strike="noStrike" cap="none" dirty="0">
                <a:solidFill>
                  <a:srgbClr val="000000"/>
                </a:solidFill>
                <a:latin typeface="+mn-lt"/>
                <a:sym typeface="Arial"/>
              </a:rPr>
              <a:t> </a:t>
            </a:r>
            <a:r>
              <a:rPr lang="en-US" sz="1800" b="0" i="0" u="none" strike="noStrike" cap="none" dirty="0">
                <a:solidFill>
                  <a:srgbClr val="000000"/>
                </a:solidFill>
                <a:latin typeface="+mn-lt"/>
                <a:sym typeface="Arial"/>
              </a:rPr>
              <a:t>and </a:t>
            </a:r>
            <a:r>
              <a:rPr lang="en-US" sz="1800" b="1" i="1" u="none" strike="noStrike" cap="none" dirty="0">
                <a:solidFill>
                  <a:srgbClr val="000000"/>
                </a:solidFill>
                <a:latin typeface="+mn-lt"/>
                <a:sym typeface="Arial"/>
              </a:rPr>
              <a:t>R</a:t>
            </a:r>
            <a:r>
              <a:rPr lang="en-US" sz="1800" b="1" i="0" u="none" strike="noStrike" cap="none" dirty="0">
                <a:solidFill>
                  <a:srgbClr val="000000"/>
                </a:solidFill>
                <a:latin typeface="+mn-lt"/>
                <a:sym typeface="Arial"/>
              </a:rPr>
              <a:t> Square </a:t>
            </a:r>
            <a:r>
              <a:rPr lang="en-US" sz="1800" b="0" i="0" u="none" strike="noStrike" cap="none" dirty="0">
                <a:solidFill>
                  <a:srgbClr val="000000"/>
                </a:solidFill>
                <a:latin typeface="+mn-lt"/>
                <a:sym typeface="Arial"/>
              </a:rPr>
              <a:t>are called the </a:t>
            </a:r>
            <a:r>
              <a:rPr lang="en-US" sz="1800" b="1" i="0" u="none" strike="noStrike" cap="none" dirty="0">
                <a:solidFill>
                  <a:srgbClr val="000000"/>
                </a:solidFill>
                <a:latin typeface="+mn-lt"/>
                <a:sym typeface="Arial"/>
              </a:rPr>
              <a:t>multiple correlation coefficient</a:t>
            </a:r>
            <a:r>
              <a:rPr lang="en-US" sz="1800" b="0" i="0" u="none" strike="noStrike" cap="none" dirty="0">
                <a:solidFill>
                  <a:srgbClr val="000000"/>
                </a:solidFill>
                <a:latin typeface="+mn-lt"/>
                <a:sym typeface="Arial"/>
              </a:rPr>
              <a:t> and the </a:t>
            </a:r>
            <a:r>
              <a:rPr lang="en-US" sz="1800" b="1" i="0" u="none" strike="noStrike" cap="none" dirty="0">
                <a:solidFill>
                  <a:srgbClr val="000000"/>
                </a:solidFill>
                <a:latin typeface="+mn-lt"/>
                <a:sym typeface="Arial"/>
              </a:rPr>
              <a:t>coefficient of multiple determination</a:t>
            </a:r>
            <a:r>
              <a:rPr lang="en-US" sz="1800" b="0" i="0" u="none" strike="noStrike" cap="none" dirty="0">
                <a:solidFill>
                  <a:srgbClr val="000000"/>
                </a:solidFill>
                <a:latin typeface="+mn-lt"/>
                <a:sym typeface="Arial"/>
              </a:rPr>
              <a:t>, respectively, in the context of multiple regression.</a:t>
            </a:r>
            <a:endParaRPr sz="1800" b="0" i="0" u="none" strike="noStrike" cap="none" dirty="0">
              <a:solidFill>
                <a:srgbClr val="000000"/>
              </a:solidFill>
              <a:latin typeface="+mn-lt"/>
              <a:sym typeface="Arial"/>
            </a:endParaRPr>
          </a:p>
          <a:p>
            <a:pPr marL="255650" marR="0" lvl="0" indent="-255650"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A</a:t>
            </a:r>
            <a:r>
              <a:rPr lang="en-US" sz="100" b="0" i="0" u="none" strike="noStrike" cap="none" dirty="0">
                <a:solidFill>
                  <a:srgbClr val="000000"/>
                </a:solidFill>
                <a:latin typeface="+mn-lt"/>
                <a:sym typeface="Arial"/>
              </a:rPr>
              <a:t> </a:t>
            </a:r>
            <a:r>
              <a:rPr lang="en-US" sz="1800" b="0" i="0" u="none" strike="noStrike" cap="none" dirty="0">
                <a:solidFill>
                  <a:srgbClr val="000000"/>
                </a:solidFill>
                <a:latin typeface="+mn-lt"/>
                <a:sym typeface="Arial"/>
              </a:rPr>
              <a:t>N</a:t>
            </a:r>
            <a:r>
              <a:rPr lang="en-US" sz="100" b="0" i="0" u="none" strike="noStrike" cap="none" dirty="0">
                <a:solidFill>
                  <a:srgbClr val="000000"/>
                </a:solidFill>
                <a:latin typeface="+mn-lt"/>
                <a:sym typeface="Arial"/>
              </a:rPr>
              <a:t> </a:t>
            </a:r>
            <a:r>
              <a:rPr lang="en-US" sz="1800" b="0" i="0" u="none" strike="noStrike" cap="none" dirty="0">
                <a:solidFill>
                  <a:srgbClr val="000000"/>
                </a:solidFill>
                <a:latin typeface="+mn-lt"/>
                <a:sym typeface="Arial"/>
              </a:rPr>
              <a:t>O</a:t>
            </a:r>
            <a:r>
              <a:rPr lang="en-US" sz="100" b="0" i="0" u="none" strike="noStrike" cap="none" dirty="0">
                <a:solidFill>
                  <a:srgbClr val="000000"/>
                </a:solidFill>
                <a:latin typeface="+mn-lt"/>
                <a:sym typeface="Arial"/>
              </a:rPr>
              <a:t> </a:t>
            </a:r>
            <a:r>
              <a:rPr lang="en-US" sz="1800" b="0" i="0" u="none" strike="noStrike" cap="none" dirty="0">
                <a:solidFill>
                  <a:srgbClr val="000000"/>
                </a:solidFill>
                <a:latin typeface="+mn-lt"/>
                <a:sym typeface="Arial"/>
              </a:rPr>
              <a:t>V</a:t>
            </a:r>
            <a:r>
              <a:rPr lang="en-US" sz="100" b="0" i="0" u="none" strike="noStrike" cap="none" dirty="0">
                <a:solidFill>
                  <a:srgbClr val="000000"/>
                </a:solidFill>
                <a:latin typeface="+mn-lt"/>
                <a:sym typeface="Arial"/>
              </a:rPr>
              <a:t> </a:t>
            </a:r>
            <a:r>
              <a:rPr lang="en-US" sz="1800" b="0" i="0" u="none" strike="noStrike" cap="none" dirty="0">
                <a:solidFill>
                  <a:srgbClr val="000000"/>
                </a:solidFill>
                <a:latin typeface="+mn-lt"/>
                <a:sym typeface="Arial"/>
              </a:rPr>
              <a:t>A tests for significance of the entire model. That is, it computes an </a:t>
            </a:r>
            <a:r>
              <a:rPr lang="en-US" sz="1800" b="0" i="1" u="none" strike="noStrike" cap="none" dirty="0">
                <a:solidFill>
                  <a:schemeClr val="dk1"/>
                </a:solidFill>
                <a:latin typeface="+mn-lt"/>
                <a:sym typeface="Arial"/>
              </a:rPr>
              <a:t>F</a:t>
            </a:r>
            <a:r>
              <a:rPr lang="en-US" sz="1800" b="0" i="0" u="none" strike="noStrike" cap="none" dirty="0">
                <a:solidFill>
                  <a:schemeClr val="dk1"/>
                </a:solidFill>
                <a:latin typeface="+mn-lt"/>
                <a:sym typeface="Arial"/>
              </a:rPr>
              <a:t>-statistic f</a:t>
            </a:r>
            <a:r>
              <a:rPr lang="en-US" sz="1800" b="0" i="0" u="none" strike="noStrike" cap="none" dirty="0">
                <a:solidFill>
                  <a:srgbClr val="000000"/>
                </a:solidFill>
                <a:latin typeface="+mn-lt"/>
                <a:sym typeface="Arial"/>
              </a:rPr>
              <a:t>or testing the hypotheses:</a:t>
            </a:r>
            <a:endParaRPr sz="1800" dirty="0">
              <a:latin typeface="+mn-lt"/>
            </a:endParaRPr>
          </a:p>
        </p:txBody>
      </p:sp>
      <p:graphicFrame>
        <p:nvGraphicFramePr>
          <p:cNvPr id="2" name="Object 1" descr="H sub 0 colon beta sub 1 = beta sub 2 = ellipsis = beta sub k = 0"/>
          <p:cNvGraphicFramePr>
            <a:graphicFrameLocks noChangeAspect="1"/>
          </p:cNvGraphicFramePr>
          <p:nvPr>
            <p:extLst>
              <p:ext uri="{D42A27DB-BD31-4B8C-83A1-F6EECF244321}">
                <p14:modId xmlns:p14="http://schemas.microsoft.com/office/powerpoint/2010/main" val="516052108"/>
              </p:ext>
            </p:extLst>
          </p:nvPr>
        </p:nvGraphicFramePr>
        <p:xfrm>
          <a:off x="3403539" y="5566210"/>
          <a:ext cx="2356799" cy="286251"/>
        </p:xfrm>
        <a:graphic>
          <a:graphicData uri="http://schemas.openxmlformats.org/presentationml/2006/ole">
            <mc:AlternateContent xmlns:mc="http://schemas.openxmlformats.org/markup-compatibility/2006">
              <mc:Choice xmlns:v="urn:schemas-microsoft-com:vml" Requires="v">
                <p:oleObj spid="_x0000_s25810" name="Equation" r:id="rId4" imgW="3136680" imgH="380880" progId="Equation.DSMT4">
                  <p:embed/>
                </p:oleObj>
              </mc:Choice>
              <mc:Fallback>
                <p:oleObj name="Equation" r:id="rId4" imgW="3136680" imgH="380880" progId="Equation.DSMT4">
                  <p:embed/>
                  <p:pic>
                    <p:nvPicPr>
                      <p:cNvPr id="0" name=""/>
                      <p:cNvPicPr/>
                      <p:nvPr/>
                    </p:nvPicPr>
                    <p:blipFill>
                      <a:blip r:embed="rId5"/>
                      <a:stretch>
                        <a:fillRect/>
                      </a:stretch>
                    </p:blipFill>
                    <p:spPr>
                      <a:xfrm>
                        <a:off x="3403539" y="5566210"/>
                        <a:ext cx="2356799" cy="286251"/>
                      </a:xfrm>
                      <a:prstGeom prst="rect">
                        <a:avLst/>
                      </a:prstGeom>
                    </p:spPr>
                  </p:pic>
                </p:oleObj>
              </mc:Fallback>
            </mc:AlternateContent>
          </a:graphicData>
        </a:graphic>
      </p:graphicFrame>
      <p:graphicFrame>
        <p:nvGraphicFramePr>
          <p:cNvPr id="3" name="Object 2" descr="H sub 1 colon at least one beta sub j is not 0"/>
          <p:cNvGraphicFramePr>
            <a:graphicFrameLocks noChangeAspect="1"/>
          </p:cNvGraphicFramePr>
          <p:nvPr>
            <p:extLst>
              <p:ext uri="{D42A27DB-BD31-4B8C-83A1-F6EECF244321}">
                <p14:modId xmlns:p14="http://schemas.microsoft.com/office/powerpoint/2010/main" val="3318952591"/>
              </p:ext>
            </p:extLst>
          </p:nvPr>
        </p:nvGraphicFramePr>
        <p:xfrm>
          <a:off x="3403539" y="5993888"/>
          <a:ext cx="2719385" cy="314876"/>
        </p:xfrm>
        <a:graphic>
          <a:graphicData uri="http://schemas.openxmlformats.org/presentationml/2006/ole">
            <mc:AlternateContent xmlns:mc="http://schemas.openxmlformats.org/markup-compatibility/2006">
              <mc:Choice xmlns:v="urn:schemas-microsoft-com:vml" Requires="v">
                <p:oleObj spid="_x0000_s25811" name="Equation" r:id="rId6" imgW="3619440" imgH="419040" progId="Equation.DSMT4">
                  <p:embed/>
                </p:oleObj>
              </mc:Choice>
              <mc:Fallback>
                <p:oleObj name="Equation" r:id="rId6" imgW="3619440" imgH="419040" progId="Equation.DSMT4">
                  <p:embed/>
                  <p:pic>
                    <p:nvPicPr>
                      <p:cNvPr id="0" name=""/>
                      <p:cNvPicPr/>
                      <p:nvPr/>
                    </p:nvPicPr>
                    <p:blipFill>
                      <a:blip r:embed="rId7"/>
                      <a:stretch>
                        <a:fillRect/>
                      </a:stretch>
                    </p:blipFill>
                    <p:spPr>
                      <a:xfrm>
                        <a:off x="3403539" y="5993888"/>
                        <a:ext cx="2719385" cy="314876"/>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Excel Trendline Tool</a:t>
            </a:r>
            <a:endParaRPr sz="3600" b="1" i="0" u="none" strike="noStrike" cap="none" dirty="0">
              <a:solidFill>
                <a:srgbClr val="007FA3"/>
              </a:solidFill>
              <a:latin typeface="+mj-lt"/>
              <a:ea typeface="Arial"/>
              <a:cs typeface="Arial"/>
              <a:sym typeface="Arial"/>
            </a:endParaRPr>
          </a:p>
        </p:txBody>
      </p:sp>
      <p:sp>
        <p:nvSpPr>
          <p:cNvPr id="256" name="Content Placeholder 2"/>
          <p:cNvSpPr txBox="1">
            <a:spLocks noGrp="1"/>
          </p:cNvSpPr>
          <p:nvPr>
            <p:ph type="body" idx="1"/>
          </p:nvPr>
        </p:nvSpPr>
        <p:spPr>
          <a:xfrm>
            <a:off x="457199" y="1606641"/>
            <a:ext cx="4542183" cy="3521950"/>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ea typeface="Arial"/>
                <a:cs typeface="Arial"/>
                <a:sym typeface="Arial"/>
              </a:rPr>
              <a:t>Right click on data series and choose Add trendline from pop-up </a:t>
            </a:r>
            <a:r>
              <a:rPr lang="en-US" sz="2800" b="0" i="0" u="none" strike="noStrike" cap="none" dirty="0" smtClean="0">
                <a:solidFill>
                  <a:srgbClr val="000000"/>
                </a:solidFill>
                <a:latin typeface="+mn-lt"/>
                <a:ea typeface="Arial"/>
                <a:cs typeface="Arial"/>
                <a:sym typeface="Arial"/>
              </a:rPr>
              <a:t>menu.</a:t>
            </a:r>
            <a:endParaRPr sz="2800" b="0" i="1" u="none" strike="noStrike" cap="none" dirty="0">
              <a:solidFill>
                <a:srgbClr val="000000"/>
              </a:solidFill>
              <a:latin typeface="+mn-lt"/>
              <a:ea typeface="Arial"/>
              <a:cs typeface="Arial"/>
              <a:sym typeface="Arial"/>
            </a:endParaRPr>
          </a:p>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ea typeface="Arial"/>
                <a:cs typeface="Arial"/>
                <a:sym typeface="Arial"/>
              </a:rPr>
              <a:t>Check the boxes Display Equation on chart and Display </a:t>
            </a:r>
            <a:r>
              <a:rPr lang="en-US" sz="2800" b="0" i="1" u="none" strike="noStrike" cap="none" dirty="0" smtClean="0">
                <a:solidFill>
                  <a:srgbClr val="000000"/>
                </a:solidFill>
                <a:latin typeface="+mn-lt"/>
                <a:ea typeface="Arial"/>
                <a:cs typeface="Arial"/>
                <a:sym typeface="Arial"/>
              </a:rPr>
              <a:t>R</a:t>
            </a:r>
            <a:r>
              <a:rPr lang="en-US" sz="2800" b="0" i="0" u="none" strike="noStrike" cap="none" dirty="0" smtClean="0">
                <a:solidFill>
                  <a:srgbClr val="000000"/>
                </a:solidFill>
                <a:latin typeface="+mn-lt"/>
                <a:ea typeface="Arial"/>
                <a:cs typeface="Arial"/>
                <a:sym typeface="Arial"/>
              </a:rPr>
              <a:t>-squared </a:t>
            </a:r>
            <a:r>
              <a:rPr lang="en-US" sz="2800" b="0" i="0" u="none" strike="noStrike" cap="none" dirty="0">
                <a:solidFill>
                  <a:srgbClr val="000000"/>
                </a:solidFill>
                <a:latin typeface="+mn-lt"/>
                <a:ea typeface="Arial"/>
                <a:cs typeface="Arial"/>
                <a:sym typeface="Arial"/>
              </a:rPr>
              <a:t>value on </a:t>
            </a:r>
            <a:r>
              <a:rPr lang="en-US" sz="2800" b="0" i="0" u="none" strike="noStrike" cap="none" dirty="0" smtClean="0">
                <a:solidFill>
                  <a:srgbClr val="000000"/>
                </a:solidFill>
                <a:latin typeface="+mn-lt"/>
                <a:ea typeface="Arial"/>
                <a:cs typeface="Arial"/>
                <a:sym typeface="Arial"/>
              </a:rPr>
              <a:t>chart.</a:t>
            </a:r>
            <a:endParaRPr sz="2800" b="0" i="0" u="none" strike="noStrike" cap="none" dirty="0">
              <a:solidFill>
                <a:srgbClr val="000000"/>
              </a:solidFill>
              <a:latin typeface="+mn-lt"/>
              <a:ea typeface="Arial"/>
              <a:cs typeface="Arial"/>
              <a:sym typeface="Arial"/>
            </a:endParaRPr>
          </a:p>
        </p:txBody>
      </p:sp>
      <p:pic>
        <p:nvPicPr>
          <p:cNvPr id="2" name="Picture 1" descr="A dialog box titled, format trendline, displays trendline options under three sections and three check boxes. The first section labeled, Trendline Options, has 6 radio buttons. The radio buttons are labeled, Exponential, Linear, Logarithmic, Polynomial, Power, and Moving Average. The radio button for linear is selected. A spin box by polynomial reads, Order, 2. A spin box by Moving Average reads, period, 2. The second section labeled, Trendline Name, has two radio buttons labeled, Automatic and Custom. The radio button for Automatic is selected. A text box to the right of radio button custom reads, Linear, series 1. The third section labeled, forecast, presents two input fields, Forward and backward. The input fields read, 0.0 periods. The three check boxes labeled, Set Intercept, display equation on chart, and display r squared value on chart, are present at the bottom. An input field by set intercept reads, 0.0."/>
          <p:cNvPicPr>
            <a:picLocks noChangeAspect="1"/>
          </p:cNvPicPr>
          <p:nvPr/>
        </p:nvPicPr>
        <p:blipFill>
          <a:blip r:embed="rId3"/>
          <a:stretch>
            <a:fillRect/>
          </a:stretch>
        </p:blipFill>
        <p:spPr>
          <a:xfrm>
            <a:off x="5516571" y="1606641"/>
            <a:ext cx="2881995" cy="4334077"/>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latin typeface="+mj-lt"/>
              </a:rPr>
              <a:t>A</a:t>
            </a:r>
            <a:r>
              <a:rPr lang="en-US" sz="100" dirty="0">
                <a:latin typeface="+mj-lt"/>
              </a:rPr>
              <a:t> </a:t>
            </a:r>
            <a:r>
              <a:rPr lang="en-US" dirty="0">
                <a:latin typeface="+mj-lt"/>
              </a:rPr>
              <a:t>N</a:t>
            </a:r>
            <a:r>
              <a:rPr lang="en-US" sz="100" dirty="0">
                <a:latin typeface="+mj-lt"/>
              </a:rPr>
              <a:t> </a:t>
            </a:r>
            <a:r>
              <a:rPr lang="en-US" dirty="0">
                <a:latin typeface="+mj-lt"/>
              </a:rPr>
              <a:t>O</a:t>
            </a:r>
            <a:r>
              <a:rPr lang="en-US" sz="100" dirty="0">
                <a:latin typeface="+mj-lt"/>
              </a:rPr>
              <a:t> </a:t>
            </a:r>
            <a:r>
              <a:rPr lang="en-US" dirty="0">
                <a:latin typeface="+mj-lt"/>
              </a:rPr>
              <a:t>V</a:t>
            </a:r>
            <a:r>
              <a:rPr lang="en-US" sz="100" dirty="0">
                <a:latin typeface="+mj-lt"/>
              </a:rPr>
              <a:t> </a:t>
            </a:r>
            <a:r>
              <a:rPr lang="en-US" dirty="0">
                <a:latin typeface="+mj-lt"/>
              </a:rPr>
              <a:t>A for Multiple Regression</a:t>
            </a:r>
          </a:p>
        </p:txBody>
      </p:sp>
      <p:sp>
        <p:nvSpPr>
          <p:cNvPr id="6" name="Content Placeholder 5"/>
          <p:cNvSpPr>
            <a:spLocks noGrp="1"/>
          </p:cNvSpPr>
          <p:nvPr>
            <p:ph type="body" idx="1"/>
          </p:nvPr>
        </p:nvSpPr>
        <p:spPr>
          <a:xfrm>
            <a:off x="457200" y="1600200"/>
            <a:ext cx="8229600" cy="844825"/>
          </a:xfrm>
        </p:spPr>
        <p:txBody>
          <a:bodyPr/>
          <a:lstStyle/>
          <a:p>
            <a:pPr marL="255650" lvl="0" indent="-255650">
              <a:buSzPct val="100000"/>
            </a:pPr>
            <a:r>
              <a:rPr lang="en-US" sz="2000" dirty="0">
                <a:solidFill>
                  <a:srgbClr val="000000"/>
                </a:solidFill>
                <a:latin typeface="+mn-lt"/>
              </a:rPr>
              <a:t>A</a:t>
            </a:r>
            <a:r>
              <a:rPr lang="en-US" sz="100" dirty="0">
                <a:solidFill>
                  <a:srgbClr val="000000"/>
                </a:solidFill>
                <a:latin typeface="+mn-lt"/>
              </a:rPr>
              <a:t> </a:t>
            </a:r>
            <a:r>
              <a:rPr lang="en-US" sz="2000" dirty="0">
                <a:solidFill>
                  <a:srgbClr val="000000"/>
                </a:solidFill>
                <a:latin typeface="+mn-lt"/>
              </a:rPr>
              <a:t>N</a:t>
            </a:r>
            <a:r>
              <a:rPr lang="en-US" sz="100" dirty="0">
                <a:solidFill>
                  <a:srgbClr val="000000"/>
                </a:solidFill>
                <a:latin typeface="+mn-lt"/>
              </a:rPr>
              <a:t> </a:t>
            </a:r>
            <a:r>
              <a:rPr lang="en-US" sz="2000" dirty="0">
                <a:solidFill>
                  <a:srgbClr val="000000"/>
                </a:solidFill>
                <a:latin typeface="+mn-lt"/>
              </a:rPr>
              <a:t>O</a:t>
            </a:r>
            <a:r>
              <a:rPr lang="en-US" sz="100" dirty="0">
                <a:solidFill>
                  <a:srgbClr val="000000"/>
                </a:solidFill>
                <a:latin typeface="+mn-lt"/>
              </a:rPr>
              <a:t> </a:t>
            </a:r>
            <a:r>
              <a:rPr lang="en-US" sz="2000" dirty="0">
                <a:solidFill>
                  <a:srgbClr val="000000"/>
                </a:solidFill>
                <a:latin typeface="+mn-lt"/>
              </a:rPr>
              <a:t>V</a:t>
            </a:r>
            <a:r>
              <a:rPr lang="en-US" sz="100" dirty="0">
                <a:solidFill>
                  <a:srgbClr val="000000"/>
                </a:solidFill>
                <a:latin typeface="+mn-lt"/>
              </a:rPr>
              <a:t> </a:t>
            </a:r>
            <a:r>
              <a:rPr lang="en-US" sz="2000" dirty="0">
                <a:solidFill>
                  <a:srgbClr val="000000"/>
                </a:solidFill>
                <a:latin typeface="+mn-lt"/>
              </a:rPr>
              <a:t>A tests for significance of the entire model. That is, it computes an </a:t>
            </a:r>
            <a:r>
              <a:rPr lang="en-US" sz="2000" i="1" dirty="0">
                <a:latin typeface="+mn-lt"/>
              </a:rPr>
              <a:t>F</a:t>
            </a:r>
            <a:r>
              <a:rPr lang="en-US" sz="2000" dirty="0">
                <a:latin typeface="+mn-lt"/>
              </a:rPr>
              <a:t>-statistic </a:t>
            </a:r>
            <a:r>
              <a:rPr lang="en-US" sz="2000" dirty="0">
                <a:solidFill>
                  <a:srgbClr val="000000"/>
                </a:solidFill>
                <a:latin typeface="+mn-lt"/>
              </a:rPr>
              <a:t>testing the hypotheses:</a:t>
            </a:r>
          </a:p>
        </p:txBody>
      </p:sp>
      <p:graphicFrame>
        <p:nvGraphicFramePr>
          <p:cNvPr id="16" name="Object 15" descr="H sub 0 colon beta sub 1 = beta sub 2 = ellipsis = beta sub k = 0"/>
          <p:cNvGraphicFramePr>
            <a:graphicFrameLocks noChangeAspect="1"/>
          </p:cNvGraphicFramePr>
          <p:nvPr>
            <p:extLst>
              <p:ext uri="{D42A27DB-BD31-4B8C-83A1-F6EECF244321}">
                <p14:modId xmlns:p14="http://schemas.microsoft.com/office/powerpoint/2010/main" val="594042772"/>
              </p:ext>
            </p:extLst>
          </p:nvPr>
        </p:nvGraphicFramePr>
        <p:xfrm>
          <a:off x="3393600" y="2539755"/>
          <a:ext cx="2356799" cy="286251"/>
        </p:xfrm>
        <a:graphic>
          <a:graphicData uri="http://schemas.openxmlformats.org/presentationml/2006/ole">
            <mc:AlternateContent xmlns:mc="http://schemas.openxmlformats.org/markup-compatibility/2006">
              <mc:Choice xmlns:v="urn:schemas-microsoft-com:vml" Requires="v">
                <p:oleObj spid="_x0000_s26935" name="Equation" r:id="rId3" imgW="3136680" imgH="380880" progId="Equation.DSMT4">
                  <p:embed/>
                </p:oleObj>
              </mc:Choice>
              <mc:Fallback>
                <p:oleObj name="Equation" r:id="rId3" imgW="3136680" imgH="380880" progId="Equation.DSMT4">
                  <p:embed/>
                  <p:pic>
                    <p:nvPicPr>
                      <p:cNvPr id="7" name="Object 6"/>
                      <p:cNvPicPr/>
                      <p:nvPr/>
                    </p:nvPicPr>
                    <p:blipFill>
                      <a:blip r:embed="rId4"/>
                      <a:stretch>
                        <a:fillRect/>
                      </a:stretch>
                    </p:blipFill>
                    <p:spPr>
                      <a:xfrm>
                        <a:off x="3393600" y="2539755"/>
                        <a:ext cx="2356799" cy="286251"/>
                      </a:xfrm>
                      <a:prstGeom prst="rect">
                        <a:avLst/>
                      </a:prstGeom>
                    </p:spPr>
                  </p:pic>
                </p:oleObj>
              </mc:Fallback>
            </mc:AlternateContent>
          </a:graphicData>
        </a:graphic>
      </p:graphicFrame>
      <p:graphicFrame>
        <p:nvGraphicFramePr>
          <p:cNvPr id="17" name="Object 16" descr="H sub 1 colon at least one beta sub j is not 0"/>
          <p:cNvGraphicFramePr>
            <a:graphicFrameLocks noChangeAspect="1"/>
          </p:cNvGraphicFramePr>
          <p:nvPr>
            <p:extLst>
              <p:ext uri="{D42A27DB-BD31-4B8C-83A1-F6EECF244321}">
                <p14:modId xmlns:p14="http://schemas.microsoft.com/office/powerpoint/2010/main" val="3229182833"/>
              </p:ext>
            </p:extLst>
          </p:nvPr>
        </p:nvGraphicFramePr>
        <p:xfrm>
          <a:off x="3393600" y="2891146"/>
          <a:ext cx="2719385" cy="314876"/>
        </p:xfrm>
        <a:graphic>
          <a:graphicData uri="http://schemas.openxmlformats.org/presentationml/2006/ole">
            <mc:AlternateContent xmlns:mc="http://schemas.openxmlformats.org/markup-compatibility/2006">
              <mc:Choice xmlns:v="urn:schemas-microsoft-com:vml" Requires="v">
                <p:oleObj spid="_x0000_s26936" name="Equation" r:id="rId5" imgW="3619440" imgH="419040" progId="Equation.DSMT4">
                  <p:embed/>
                </p:oleObj>
              </mc:Choice>
              <mc:Fallback>
                <p:oleObj name="Equation" r:id="rId5" imgW="3619440" imgH="419040" progId="Equation.DSMT4">
                  <p:embed/>
                  <p:pic>
                    <p:nvPicPr>
                      <p:cNvPr id="8" name="Object 7"/>
                      <p:cNvPicPr/>
                      <p:nvPr/>
                    </p:nvPicPr>
                    <p:blipFill>
                      <a:blip r:embed="rId6"/>
                      <a:stretch>
                        <a:fillRect/>
                      </a:stretch>
                    </p:blipFill>
                    <p:spPr>
                      <a:xfrm>
                        <a:off x="3393600" y="2891146"/>
                        <a:ext cx="2719385" cy="314876"/>
                      </a:xfrm>
                      <a:prstGeom prst="rect">
                        <a:avLst/>
                      </a:prstGeom>
                    </p:spPr>
                  </p:pic>
                </p:oleObj>
              </mc:Fallback>
            </mc:AlternateContent>
          </a:graphicData>
        </a:graphic>
      </p:graphicFrame>
      <p:sp>
        <p:nvSpPr>
          <p:cNvPr id="9" name="Content Placeholder 8"/>
          <p:cNvSpPr>
            <a:spLocks noGrp="1"/>
          </p:cNvSpPr>
          <p:nvPr>
            <p:ph type="body" idx="2"/>
          </p:nvPr>
        </p:nvSpPr>
        <p:spPr>
          <a:xfrm>
            <a:off x="457199" y="3294333"/>
            <a:ext cx="8229600" cy="1834258"/>
          </a:xfrm>
        </p:spPr>
        <p:txBody>
          <a:bodyPr/>
          <a:lstStyle/>
          <a:p>
            <a:pPr marL="256032" lvl="0" indent="-256032">
              <a:buSzPct val="100000"/>
            </a:pPr>
            <a:r>
              <a:rPr lang="en-US" sz="2000" dirty="0">
                <a:latin typeface="+mn-lt"/>
              </a:rPr>
              <a:t>The multiple linear regression output also provides information to test hypotheses about each of the individual regression coefficients.</a:t>
            </a:r>
          </a:p>
          <a:p>
            <a:pPr marL="742950" lvl="1" indent="-285750">
              <a:buSzPts val="2000"/>
            </a:pPr>
            <a:r>
              <a:rPr lang="en-US" sz="2000" dirty="0">
                <a:latin typeface="+mn-lt"/>
              </a:rPr>
              <a:t>If we reject the null hypothesis that the slope associated with independent variable </a:t>
            </a:r>
            <a:r>
              <a:rPr lang="en-US" sz="2000" i="1" dirty="0">
                <a:latin typeface="+mn-lt"/>
              </a:rPr>
              <a:t>i</a:t>
            </a:r>
            <a:r>
              <a:rPr lang="en-US" sz="2000" dirty="0">
                <a:latin typeface="+mn-lt"/>
              </a:rPr>
              <a:t> is 0, then the independent variable </a:t>
            </a:r>
            <a:r>
              <a:rPr lang="en-US" sz="2000" i="1" dirty="0">
                <a:latin typeface="+mn-lt"/>
              </a:rPr>
              <a:t>i</a:t>
            </a:r>
            <a:r>
              <a:rPr lang="en-US" sz="2000" dirty="0">
                <a:latin typeface="+mn-lt"/>
              </a:rPr>
              <a:t> is significant and improves the ability of the model to better predict</a:t>
            </a:r>
            <a:endParaRPr lang="en-US" dirty="0">
              <a:latin typeface="+mn-lt"/>
            </a:endParaRPr>
          </a:p>
        </p:txBody>
      </p:sp>
      <p:sp>
        <p:nvSpPr>
          <p:cNvPr id="10" name="Content Placeholder 9"/>
          <p:cNvSpPr>
            <a:spLocks noGrp="1"/>
          </p:cNvSpPr>
          <p:nvPr>
            <p:ph type="body" idx="3"/>
          </p:nvPr>
        </p:nvSpPr>
        <p:spPr>
          <a:xfrm>
            <a:off x="1208512" y="5187703"/>
            <a:ext cx="4904473" cy="304800"/>
          </a:xfrm>
        </p:spPr>
        <p:txBody>
          <a:bodyPr/>
          <a:lstStyle/>
          <a:p>
            <a:pPr marL="0" indent="0">
              <a:spcBef>
                <a:spcPts val="0"/>
              </a:spcBef>
              <a:buNone/>
            </a:pPr>
            <a:r>
              <a:rPr lang="en-US" sz="2000" dirty="0">
                <a:latin typeface="+mn-lt"/>
              </a:rPr>
              <a:t>the dependent variable. If we cannot reject</a:t>
            </a:r>
          </a:p>
        </p:txBody>
      </p:sp>
      <p:graphicFrame>
        <p:nvGraphicFramePr>
          <p:cNvPr id="18" name="Object 17" descr="H sub 0"/>
          <p:cNvGraphicFramePr>
            <a:graphicFrameLocks noChangeAspect="1"/>
          </p:cNvGraphicFramePr>
          <p:nvPr>
            <p:extLst>
              <p:ext uri="{D42A27DB-BD31-4B8C-83A1-F6EECF244321}">
                <p14:modId xmlns:p14="http://schemas.microsoft.com/office/powerpoint/2010/main" val="4234999127"/>
              </p:ext>
            </p:extLst>
          </p:nvPr>
        </p:nvGraphicFramePr>
        <p:xfrm>
          <a:off x="6194245" y="5229570"/>
          <a:ext cx="398844" cy="314876"/>
        </p:xfrm>
        <a:graphic>
          <a:graphicData uri="http://schemas.openxmlformats.org/presentationml/2006/ole">
            <mc:AlternateContent xmlns:mc="http://schemas.openxmlformats.org/markup-compatibility/2006">
              <mc:Choice xmlns:v="urn:schemas-microsoft-com:vml" Requires="v">
                <p:oleObj spid="_x0000_s26937" name="Equation" r:id="rId7" imgW="482400" imgH="380880" progId="Equation.DSMT4">
                  <p:embed/>
                </p:oleObj>
              </mc:Choice>
              <mc:Fallback>
                <p:oleObj name="Equation" r:id="rId7" imgW="482400" imgH="380880" progId="Equation.DSMT4">
                  <p:embed/>
                  <p:pic>
                    <p:nvPicPr>
                      <p:cNvPr id="0" name=""/>
                      <p:cNvPicPr/>
                      <p:nvPr/>
                    </p:nvPicPr>
                    <p:blipFill>
                      <a:blip r:embed="rId8"/>
                      <a:stretch>
                        <a:fillRect/>
                      </a:stretch>
                    </p:blipFill>
                    <p:spPr>
                      <a:xfrm>
                        <a:off x="6194245" y="5229570"/>
                        <a:ext cx="398844" cy="314876"/>
                      </a:xfrm>
                      <a:prstGeom prst="rect">
                        <a:avLst/>
                      </a:prstGeom>
                    </p:spPr>
                  </p:pic>
                </p:oleObj>
              </mc:Fallback>
            </mc:AlternateContent>
          </a:graphicData>
        </a:graphic>
      </p:graphicFrame>
      <p:sp>
        <p:nvSpPr>
          <p:cNvPr id="11" name="Content Placeholder 10"/>
          <p:cNvSpPr>
            <a:spLocks noGrp="1"/>
          </p:cNvSpPr>
          <p:nvPr>
            <p:ph type="body" idx="4"/>
          </p:nvPr>
        </p:nvSpPr>
        <p:spPr>
          <a:xfrm>
            <a:off x="6679096" y="5187703"/>
            <a:ext cx="1123123" cy="304800"/>
          </a:xfrm>
        </p:spPr>
        <p:txBody>
          <a:bodyPr/>
          <a:lstStyle/>
          <a:p>
            <a:pPr marL="0" indent="0">
              <a:spcBef>
                <a:spcPts val="0"/>
              </a:spcBef>
              <a:buNone/>
            </a:pPr>
            <a:r>
              <a:rPr lang="en-US" sz="2000" dirty="0">
                <a:latin typeface="+mn-lt"/>
              </a:rPr>
              <a:t>then that</a:t>
            </a:r>
          </a:p>
        </p:txBody>
      </p:sp>
      <p:sp>
        <p:nvSpPr>
          <p:cNvPr id="12" name="Content Placeholder 11"/>
          <p:cNvSpPr>
            <a:spLocks noGrp="1"/>
          </p:cNvSpPr>
          <p:nvPr>
            <p:ph type="body" idx="5"/>
          </p:nvPr>
        </p:nvSpPr>
        <p:spPr>
          <a:xfrm>
            <a:off x="1208512" y="5583543"/>
            <a:ext cx="7478287" cy="609600"/>
          </a:xfrm>
        </p:spPr>
        <p:txBody>
          <a:bodyPr/>
          <a:lstStyle/>
          <a:p>
            <a:pPr marL="0" lvl="1" indent="0">
              <a:spcBef>
                <a:spcPts val="0"/>
              </a:spcBef>
              <a:buSzPts val="2000"/>
              <a:buNone/>
            </a:pPr>
            <a:r>
              <a:rPr lang="en-US" sz="2000" dirty="0">
                <a:latin typeface="+mn-lt"/>
              </a:rPr>
              <a:t>independent variable is not significant and probably should not be included in the model.</a:t>
            </a:r>
          </a:p>
        </p:txBody>
      </p:sp>
    </p:spTree>
    <p:extLst>
      <p:ext uri="{BB962C8B-B14F-4D97-AF65-F5344CB8AC3E}">
        <p14:creationId xmlns:p14="http://schemas.microsoft.com/office/powerpoint/2010/main" val="42599649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2800"/>
              <a:buFont typeface="Arial"/>
              <a:buNone/>
            </a:pPr>
            <a:r>
              <a:rPr lang="en-US" sz="2800" b="1" i="0" u="none" strike="noStrike" cap="none" dirty="0">
                <a:solidFill>
                  <a:srgbClr val="007FA3"/>
                </a:solidFill>
                <a:latin typeface="+mj-lt"/>
                <a:ea typeface="Arial"/>
                <a:cs typeface="Arial"/>
                <a:sym typeface="Arial"/>
              </a:rPr>
              <a:t>Example 8.12: Interpreting Regression Results for the Colleges and Universities </a:t>
            </a:r>
            <a:r>
              <a:rPr lang="en-US" sz="2800" b="1" i="0" u="none" strike="noStrike" cap="none" dirty="0" smtClean="0">
                <a:solidFill>
                  <a:srgbClr val="007FA3"/>
                </a:solidFill>
                <a:latin typeface="+mj-lt"/>
                <a:ea typeface="Arial"/>
                <a:cs typeface="Arial"/>
                <a:sym typeface="Arial"/>
              </a:rPr>
              <a:t>Data </a:t>
            </a:r>
            <a:r>
              <a:rPr lang="en-US" sz="2000" b="0" i="0" u="none" strike="noStrike" cap="none" dirty="0" smtClean="0">
                <a:solidFill>
                  <a:srgbClr val="007FA3"/>
                </a:solidFill>
                <a:latin typeface="+mj-lt"/>
                <a:ea typeface="Arial"/>
                <a:cs typeface="Arial"/>
                <a:sym typeface="Arial"/>
              </a:rPr>
              <a:t>(1 of 2)</a:t>
            </a:r>
            <a:endParaRPr sz="2000" b="0" i="0" u="none" strike="noStrike" cap="none" dirty="0">
              <a:solidFill>
                <a:srgbClr val="007FA3"/>
              </a:solidFill>
              <a:latin typeface="+mj-lt"/>
              <a:ea typeface="Arial"/>
              <a:cs typeface="Arial"/>
              <a:sym typeface="Arial"/>
            </a:endParaRPr>
          </a:p>
        </p:txBody>
      </p:sp>
      <p:sp>
        <p:nvSpPr>
          <p:cNvPr id="648" name="Content Placeholder 2"/>
          <p:cNvSpPr txBox="1">
            <a:spLocks noGrp="1"/>
          </p:cNvSpPr>
          <p:nvPr>
            <p:ph type="body" idx="1"/>
          </p:nvPr>
        </p:nvSpPr>
        <p:spPr>
          <a:xfrm>
            <a:off x="457200" y="1600200"/>
            <a:ext cx="8229600" cy="735496"/>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Predict student graduation rates using several indicators:</a:t>
            </a:r>
            <a:endParaRPr sz="2400" b="0" i="0" u="none" strike="noStrike" cap="none" dirty="0">
              <a:solidFill>
                <a:srgbClr val="000000"/>
              </a:solidFill>
              <a:latin typeface="+mn-lt"/>
              <a:ea typeface="Arial"/>
              <a:cs typeface="Arial"/>
              <a:sym typeface="Arial"/>
            </a:endParaRPr>
          </a:p>
        </p:txBody>
      </p:sp>
      <p:pic>
        <p:nvPicPr>
          <p:cNvPr id="2" name="Picture 1" descr="A spreadsheet titled, Colleges and Universities, has a table. The table has 6 rows and 7 columns. The columns have the following headings from left to right. School, Type, Median S A T, Acceptance Rate, Expenditures per student, Top 10% H S, Graduation%. The row entries are as follows. Row 1. Amherst, Liberal Arts, 1315, 22%, $26,636, 85, 93. Row 2. Barnard, Liberal Arts, 1220, 53%, $17,653, 69, 80. Row 3. Bates, Liberal Arts, 1240, 36%, $17,554, 58, 88. Row 4. Berkeley, University, 1176, 37%, $23,665, 95, 68. Row 5. Bowdoin, Liberal Arts, 1300, 24%, $25,703, 78, 90. Row 6. Brown, University, 1281, 24%, $24,201, 80, 90."/>
          <p:cNvPicPr>
            <a:picLocks noChangeAspect="1"/>
          </p:cNvPicPr>
          <p:nvPr/>
        </p:nvPicPr>
        <p:blipFill>
          <a:blip r:embed="rId3"/>
          <a:stretch>
            <a:fillRect/>
          </a:stretch>
        </p:blipFill>
        <p:spPr>
          <a:xfrm>
            <a:off x="1221957" y="2623244"/>
            <a:ext cx="6700085" cy="1487553"/>
          </a:xfrm>
          <a:prstGeom prst="rect">
            <a:avLst/>
          </a:prstGeom>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latin typeface="+mj-lt"/>
              </a:rPr>
              <a:t>Example 8.12: Interpreting Regression Results for the Colleges and Universities Data </a:t>
            </a:r>
            <a:r>
              <a:rPr lang="en-US" sz="2000" b="0" dirty="0">
                <a:latin typeface="+mj-lt"/>
              </a:rPr>
              <a:t>(2 of 2)</a:t>
            </a:r>
            <a:endParaRPr lang="en-US" dirty="0">
              <a:latin typeface="+mj-lt"/>
            </a:endParaRPr>
          </a:p>
        </p:txBody>
      </p:sp>
      <p:sp>
        <p:nvSpPr>
          <p:cNvPr id="3" name="Content Placeholder 2"/>
          <p:cNvSpPr>
            <a:spLocks noGrp="1"/>
          </p:cNvSpPr>
          <p:nvPr>
            <p:ph type="body" idx="1"/>
          </p:nvPr>
        </p:nvSpPr>
        <p:spPr>
          <a:xfrm>
            <a:off x="457200" y="1600201"/>
            <a:ext cx="2613991" cy="526773"/>
          </a:xfrm>
        </p:spPr>
        <p:txBody>
          <a:bodyPr/>
          <a:lstStyle/>
          <a:p>
            <a:pPr marL="255650" lvl="0" indent="-255650">
              <a:buSzPct val="100000"/>
            </a:pPr>
            <a:r>
              <a:rPr lang="en-US" sz="2000" dirty="0">
                <a:solidFill>
                  <a:srgbClr val="000000"/>
                </a:solidFill>
                <a:latin typeface="+mn-lt"/>
              </a:rPr>
              <a:t>Regression model</a:t>
            </a:r>
          </a:p>
        </p:txBody>
      </p:sp>
      <p:pic>
        <p:nvPicPr>
          <p:cNvPr id="9" name="Picture 8" descr="A spreadsheet titled, Summary Output, has a table for Regression Statistics and two tables for ANOVA. The first table titled, Regression Statistics, has 5 rows and 2 columns. The row entries are as follows. Row 1. Multiple R, 0.731044486. Row 2. R Square, 0.534426041. Row 3. Adjusted R Square, 0.492101135. Row 4. Standard Error, 5.30833812. Row 5. Observations, 49. The second table titled, ANOVA, has 3 rows and 6 columns. The columns have the following headings from left to right. Blank, d f, S S, M S, F, Significance F. The row entries are as follows. Row 1. Regression, 4, 1423.209266, 355.8023166, 12.62675098, 6.33158 E, 0 7. Row 2. Residual, 44, 1239.851958, 28.1784536, Blank, Blank. Row 3. Total, 48, 2663.061224, Blank, Blank, Blank. The third table has 5 rows and 7 columns. The columns have the following headings from left to right. Blank, Coefficients, Standard Error, T Statistics, P value, Lower 95%, Upper 95%. The row entries are as follows. Row 1. Intercept, 17.92095587, 24.55722367, 0.729763108, 0.469402466, Negative 31.57087643, 67.41278818. Row 2. Median S A T, 0.072006285, 0.017983915, 4.003927007, 0.000236106, 0.035762085, 0.108250485. Row 3. Acceptance Rate, Negative 24.8592318, 8.315184822, Negative 2.989618672, 0.004559569, Negative 41.61738567, Negative 8.101077939. Row 4. Expenditures per student, Negative 0.00013565, 6.59314 E, 0 5, Negative 2.057438385, 0.045600178, Negative 0.000268526, Negative 2.77379 E, 0 6. Row 5. Top 10% H S, Negative 0.162764489, 0.079344518, Negative 2.051364015, 0.046213848, Negative 0.322672857, Negative 0.00285612. The column titled, coefficients, is highlighted. A text reads, graduation% = 17.92 + 0.072 S A T minus 24.859 acceptance minus 0.000136 expenditures minus 0.163 top 10% H S."/>
          <p:cNvPicPr>
            <a:picLocks noChangeAspect="1"/>
          </p:cNvPicPr>
          <p:nvPr/>
        </p:nvPicPr>
        <p:blipFill>
          <a:blip r:embed="rId3"/>
          <a:stretch>
            <a:fillRect/>
          </a:stretch>
        </p:blipFill>
        <p:spPr>
          <a:xfrm>
            <a:off x="2039032" y="2308600"/>
            <a:ext cx="5065935" cy="2267305"/>
          </a:xfrm>
          <a:prstGeom prst="rect">
            <a:avLst/>
          </a:prstGeom>
        </p:spPr>
      </p:pic>
      <p:sp>
        <p:nvSpPr>
          <p:cNvPr id="4" name="Content Placeholder 3"/>
          <p:cNvSpPr>
            <a:spLocks noGrp="1"/>
          </p:cNvSpPr>
          <p:nvPr>
            <p:ph type="body" idx="2"/>
          </p:nvPr>
        </p:nvSpPr>
        <p:spPr>
          <a:xfrm>
            <a:off x="457201" y="4757532"/>
            <a:ext cx="1749286" cy="549965"/>
          </a:xfrm>
        </p:spPr>
        <p:txBody>
          <a:bodyPr/>
          <a:lstStyle/>
          <a:p>
            <a:pPr marL="256032" lvl="0" indent="-256032">
              <a:buSzPct val="100000"/>
            </a:pPr>
            <a:r>
              <a:rPr lang="en-US" sz="2000" dirty="0">
                <a:latin typeface="+mn-lt"/>
              </a:rPr>
              <a:t>The value of</a:t>
            </a:r>
          </a:p>
        </p:txBody>
      </p:sp>
      <p:graphicFrame>
        <p:nvGraphicFramePr>
          <p:cNvPr id="10" name="Object 9" descr="R squared"/>
          <p:cNvGraphicFramePr>
            <a:graphicFrameLocks noChangeAspect="1"/>
          </p:cNvGraphicFramePr>
          <p:nvPr>
            <p:extLst>
              <p:ext uri="{D42A27DB-BD31-4B8C-83A1-F6EECF244321}">
                <p14:modId xmlns:p14="http://schemas.microsoft.com/office/powerpoint/2010/main" val="259218362"/>
              </p:ext>
            </p:extLst>
          </p:nvPr>
        </p:nvGraphicFramePr>
        <p:xfrm>
          <a:off x="2307689" y="4946224"/>
          <a:ext cx="323273" cy="311727"/>
        </p:xfrm>
        <a:graphic>
          <a:graphicData uri="http://schemas.openxmlformats.org/presentationml/2006/ole">
            <mc:AlternateContent xmlns:mc="http://schemas.openxmlformats.org/markup-compatibility/2006">
              <mc:Choice xmlns:v="urn:schemas-microsoft-com:vml" Requires="v">
                <p:oleObj spid="_x0000_s27751" name="Equation" r:id="rId4" imgW="355320" imgH="342720" progId="Equation.DSMT4">
                  <p:embed/>
                </p:oleObj>
              </mc:Choice>
              <mc:Fallback>
                <p:oleObj name="Equation" r:id="rId4" imgW="355320" imgH="342720" progId="Equation.DSMT4">
                  <p:embed/>
                  <p:pic>
                    <p:nvPicPr>
                      <p:cNvPr id="0" name=""/>
                      <p:cNvPicPr/>
                      <p:nvPr/>
                    </p:nvPicPr>
                    <p:blipFill>
                      <a:blip r:embed="rId5"/>
                      <a:stretch>
                        <a:fillRect/>
                      </a:stretch>
                    </p:blipFill>
                    <p:spPr>
                      <a:xfrm>
                        <a:off x="2307689" y="4946224"/>
                        <a:ext cx="323273" cy="311727"/>
                      </a:xfrm>
                      <a:prstGeom prst="rect">
                        <a:avLst/>
                      </a:prstGeom>
                    </p:spPr>
                  </p:pic>
                </p:oleObj>
              </mc:Fallback>
            </mc:AlternateContent>
          </a:graphicData>
        </a:graphic>
      </p:graphicFrame>
      <p:sp>
        <p:nvSpPr>
          <p:cNvPr id="5" name="Content Placeholder 4"/>
          <p:cNvSpPr>
            <a:spLocks noGrp="1"/>
          </p:cNvSpPr>
          <p:nvPr>
            <p:ph type="body" idx="3"/>
          </p:nvPr>
        </p:nvSpPr>
        <p:spPr>
          <a:xfrm>
            <a:off x="2753143" y="4989445"/>
            <a:ext cx="5844206" cy="318052"/>
          </a:xfrm>
        </p:spPr>
        <p:txBody>
          <a:bodyPr/>
          <a:lstStyle/>
          <a:p>
            <a:pPr marL="0" lvl="0" indent="0">
              <a:spcBef>
                <a:spcPts val="0"/>
              </a:spcBef>
              <a:buSzPts val="2000"/>
              <a:buNone/>
            </a:pPr>
            <a:r>
              <a:rPr lang="en-US" sz="2000" dirty="0">
                <a:latin typeface="+mn-lt"/>
              </a:rPr>
              <a:t>indicates that 53% of the variation in </a:t>
            </a:r>
            <a:r>
              <a:rPr lang="en-US" sz="2000" dirty="0" smtClean="0">
                <a:latin typeface="+mn-lt"/>
              </a:rPr>
              <a:t>the </a:t>
            </a:r>
            <a:r>
              <a:rPr lang="en-US" sz="2000" dirty="0">
                <a:latin typeface="+mn-lt"/>
              </a:rPr>
              <a:t>dependent</a:t>
            </a:r>
          </a:p>
        </p:txBody>
      </p:sp>
      <p:sp>
        <p:nvSpPr>
          <p:cNvPr id="6" name="Content Placeholder 5"/>
          <p:cNvSpPr>
            <a:spLocks noGrp="1"/>
          </p:cNvSpPr>
          <p:nvPr>
            <p:ph type="body" idx="4"/>
          </p:nvPr>
        </p:nvSpPr>
        <p:spPr>
          <a:xfrm>
            <a:off x="738803" y="5370789"/>
            <a:ext cx="7947997" cy="334273"/>
          </a:xfrm>
        </p:spPr>
        <p:txBody>
          <a:bodyPr/>
          <a:lstStyle/>
          <a:p>
            <a:pPr marL="0" indent="0">
              <a:spcBef>
                <a:spcPts val="0"/>
              </a:spcBef>
              <a:buSzPts val="2000"/>
              <a:buNone/>
            </a:pPr>
            <a:r>
              <a:rPr lang="en-US" sz="2000" dirty="0" smtClean="0">
                <a:latin typeface="+mn-lt"/>
              </a:rPr>
              <a:t>variable </a:t>
            </a:r>
            <a:r>
              <a:rPr lang="en-US" sz="2000" dirty="0">
                <a:latin typeface="+mn-lt"/>
              </a:rPr>
              <a:t>is explained by these independent variables</a:t>
            </a:r>
            <a:r>
              <a:rPr lang="en-US" sz="2000" dirty="0" smtClean="0">
                <a:latin typeface="+mn-lt"/>
              </a:rPr>
              <a:t>.</a:t>
            </a:r>
            <a:endParaRPr lang="en-US" sz="2000" dirty="0">
              <a:latin typeface="+mn-lt"/>
            </a:endParaRPr>
          </a:p>
        </p:txBody>
      </p:sp>
      <p:sp>
        <p:nvSpPr>
          <p:cNvPr id="7" name="Content Placeholder 6"/>
          <p:cNvSpPr>
            <a:spLocks noGrp="1"/>
          </p:cNvSpPr>
          <p:nvPr>
            <p:ph type="body" idx="5"/>
          </p:nvPr>
        </p:nvSpPr>
        <p:spPr>
          <a:xfrm>
            <a:off x="457200" y="5768354"/>
            <a:ext cx="4997729" cy="528602"/>
          </a:xfrm>
        </p:spPr>
        <p:txBody>
          <a:bodyPr/>
          <a:lstStyle/>
          <a:p>
            <a:pPr marL="256032" lvl="0" indent="-256032">
              <a:buSzPts val="2000"/>
            </a:pPr>
            <a:r>
              <a:rPr lang="en-US" sz="2000" dirty="0">
                <a:latin typeface="+mn-lt"/>
              </a:rPr>
              <a:t>All coefficients are statistically significant.</a:t>
            </a:r>
          </a:p>
        </p:txBody>
      </p:sp>
    </p:spTree>
    <p:extLst>
      <p:ext uri="{BB962C8B-B14F-4D97-AF65-F5344CB8AC3E}">
        <p14:creationId xmlns:p14="http://schemas.microsoft.com/office/powerpoint/2010/main" val="12890888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smtClean="0">
                <a:solidFill>
                  <a:srgbClr val="007FA3"/>
                </a:solidFill>
                <a:latin typeface="+mj-lt"/>
                <a:ea typeface="Arial"/>
                <a:cs typeface="Arial"/>
                <a:sym typeface="Arial"/>
              </a:rPr>
              <a:t>Building Good Regression Models</a:t>
            </a:r>
            <a:endParaRPr sz="3600" b="1" i="0" u="none" strike="noStrike" cap="none" dirty="0">
              <a:solidFill>
                <a:srgbClr val="007FA3"/>
              </a:solidFill>
              <a:latin typeface="+mj-lt"/>
              <a:ea typeface="Arial"/>
              <a:cs typeface="Arial"/>
              <a:sym typeface="Arial"/>
            </a:endParaRPr>
          </a:p>
        </p:txBody>
      </p:sp>
      <p:sp>
        <p:nvSpPr>
          <p:cNvPr id="667" name="Content Placeholder 2"/>
          <p:cNvSpPr txBox="1">
            <a:spLocks noGrp="1"/>
          </p:cNvSpPr>
          <p:nvPr>
            <p:ph type="body" idx="1"/>
          </p:nvPr>
        </p:nvSpPr>
        <p:spPr>
          <a:xfrm>
            <a:off x="457200" y="1600201"/>
            <a:ext cx="8229600" cy="2961860"/>
          </a:xfrm>
          <a:prstGeom prst="rect">
            <a:avLst/>
          </a:prstGeom>
          <a:noFill/>
          <a:ln>
            <a:noFill/>
          </a:ln>
        </p:spPr>
        <p:txBody>
          <a:bodyPr spcFirstLastPara="1" wrap="square" lIns="91425" tIns="91425" rIns="91425" bIns="91425" anchor="t" anchorCtr="0">
            <a:noAutofit/>
          </a:bodyPr>
          <a:lstStyle/>
          <a:p>
            <a:pPr marL="256032" marR="0" lvl="0" indent="-256032"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A good regression model should include only significant independent variables.</a:t>
            </a:r>
            <a:endParaRPr sz="1800" b="0" i="0" u="none" strike="noStrike" cap="none" dirty="0">
              <a:solidFill>
                <a:srgbClr val="000000"/>
              </a:solidFill>
              <a:latin typeface="+mn-lt"/>
              <a:sym typeface="Arial"/>
            </a:endParaRPr>
          </a:p>
          <a:p>
            <a:pPr marL="256032" marR="0" lvl="0" indent="-256032"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However, it is not always clear exactly what will happen when we add or remove variables from a model; variables that are (or are not) significant in one model may (or may not) be significant in another.</a:t>
            </a:r>
            <a:endParaRPr sz="1800" b="0" i="0" u="none" strike="noStrike" cap="none" dirty="0">
              <a:solidFill>
                <a:srgbClr val="000000"/>
              </a:solidFill>
              <a:latin typeface="+mn-lt"/>
              <a:sym typeface="Arial"/>
            </a:endParaRPr>
          </a:p>
          <a:p>
            <a:pPr marL="741553" marR="0" lvl="1" indent="-284353" algn="l" rtl="0">
              <a:spcBef>
                <a:spcPts val="600"/>
              </a:spcBef>
              <a:spcAft>
                <a:spcPts val="0"/>
              </a:spcAft>
              <a:buClr>
                <a:srgbClr val="007FA3"/>
              </a:buClr>
              <a:buSzPts val="1800"/>
              <a:buFont typeface="Arial"/>
              <a:buChar char="–"/>
            </a:pPr>
            <a:r>
              <a:rPr lang="en-US" sz="1800" b="0" i="0" u="none" strike="noStrike" cap="none" dirty="0">
                <a:solidFill>
                  <a:srgbClr val="000000"/>
                </a:solidFill>
                <a:latin typeface="+mn-lt"/>
                <a:sym typeface="Arial"/>
              </a:rPr>
              <a:t>Therefore, you should not consider dropping all insignificant variables at one time, but rather take a more structured approach.</a:t>
            </a:r>
            <a:endParaRPr sz="1800" dirty="0">
              <a:latin typeface="+mn-lt"/>
            </a:endParaRPr>
          </a:p>
          <a:p>
            <a:pPr marL="255588" marR="0" lvl="1" indent="-255588" algn="l" rtl="0">
              <a:spcBef>
                <a:spcPts val="1500"/>
              </a:spcBef>
              <a:spcAft>
                <a:spcPts val="0"/>
              </a:spcAft>
              <a:buClr>
                <a:srgbClr val="007FA3"/>
              </a:buClr>
              <a:buSzPct val="100000"/>
              <a:buFont typeface="Arial"/>
              <a:buChar char="•"/>
            </a:pPr>
            <a:r>
              <a:rPr lang="en-US" sz="1800" b="0" i="0" u="none" strike="noStrike" cap="none" dirty="0">
                <a:solidFill>
                  <a:schemeClr val="dk1"/>
                </a:solidFill>
                <a:latin typeface="+mn-lt"/>
                <a:sym typeface="Arial"/>
              </a:rPr>
              <a:t>Adding an independent variable to a regression model will always</a:t>
            </a:r>
            <a:endParaRPr sz="1800" b="0" i="0" u="none" strike="noStrike" cap="none" dirty="0">
              <a:solidFill>
                <a:schemeClr val="dk1"/>
              </a:solidFill>
              <a:latin typeface="+mn-lt"/>
              <a:sym typeface="Arial"/>
            </a:endParaRPr>
          </a:p>
        </p:txBody>
      </p:sp>
      <p:sp>
        <p:nvSpPr>
          <p:cNvPr id="668" name="Content Placeholder 3"/>
          <p:cNvSpPr txBox="1">
            <a:spLocks noGrp="1"/>
          </p:cNvSpPr>
          <p:nvPr>
            <p:ph type="body" idx="2"/>
          </p:nvPr>
        </p:nvSpPr>
        <p:spPr>
          <a:xfrm>
            <a:off x="795131" y="4591878"/>
            <a:ext cx="864704" cy="304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1800" b="0" i="0" u="none" strike="noStrike" cap="none" dirty="0">
                <a:solidFill>
                  <a:schemeClr val="dk1"/>
                </a:solidFill>
                <a:latin typeface="+mn-lt"/>
                <a:sym typeface="Arial"/>
              </a:rPr>
              <a:t>result in</a:t>
            </a:r>
            <a:endParaRPr sz="1800" dirty="0">
              <a:latin typeface="+mn-lt"/>
            </a:endParaRPr>
          </a:p>
        </p:txBody>
      </p:sp>
      <p:graphicFrame>
        <p:nvGraphicFramePr>
          <p:cNvPr id="15" name="Object 14" descr="R squared"/>
          <p:cNvGraphicFramePr>
            <a:graphicFrameLocks noChangeAspect="1"/>
          </p:cNvGraphicFramePr>
          <p:nvPr>
            <p:extLst>
              <p:ext uri="{D42A27DB-BD31-4B8C-83A1-F6EECF244321}">
                <p14:modId xmlns:p14="http://schemas.microsoft.com/office/powerpoint/2010/main" val="3884241716"/>
              </p:ext>
            </p:extLst>
          </p:nvPr>
        </p:nvGraphicFramePr>
        <p:xfrm>
          <a:off x="1751536" y="4581939"/>
          <a:ext cx="267168" cy="257626"/>
        </p:xfrm>
        <a:graphic>
          <a:graphicData uri="http://schemas.openxmlformats.org/presentationml/2006/ole">
            <mc:AlternateContent xmlns:mc="http://schemas.openxmlformats.org/markup-compatibility/2006">
              <mc:Choice xmlns:v="urn:schemas-microsoft-com:vml" Requires="v">
                <p:oleObj spid="_x0000_s29073" name="Equation" r:id="rId4" imgW="355320" imgH="342720" progId="Equation.DSMT4">
                  <p:embed/>
                </p:oleObj>
              </mc:Choice>
              <mc:Fallback>
                <p:oleObj name="Equation" r:id="rId4" imgW="355320" imgH="342720" progId="Equation.DSMT4">
                  <p:embed/>
                  <p:pic>
                    <p:nvPicPr>
                      <p:cNvPr id="10" name="Object 9"/>
                      <p:cNvPicPr/>
                      <p:nvPr/>
                    </p:nvPicPr>
                    <p:blipFill>
                      <a:blip r:embed="rId5"/>
                      <a:stretch>
                        <a:fillRect/>
                      </a:stretch>
                    </p:blipFill>
                    <p:spPr>
                      <a:xfrm>
                        <a:off x="1751536" y="4581939"/>
                        <a:ext cx="267168" cy="257626"/>
                      </a:xfrm>
                      <a:prstGeom prst="rect">
                        <a:avLst/>
                      </a:prstGeom>
                    </p:spPr>
                  </p:pic>
                </p:oleObj>
              </mc:Fallback>
            </mc:AlternateContent>
          </a:graphicData>
        </a:graphic>
      </p:graphicFrame>
      <p:sp>
        <p:nvSpPr>
          <p:cNvPr id="670" name="Content Placeholder 4"/>
          <p:cNvSpPr txBox="1">
            <a:spLocks noGrp="1"/>
          </p:cNvSpPr>
          <p:nvPr>
            <p:ph type="body" idx="3"/>
          </p:nvPr>
        </p:nvSpPr>
        <p:spPr>
          <a:xfrm>
            <a:off x="2110405" y="4601817"/>
            <a:ext cx="2819404" cy="304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1800" b="0" i="0" u="none" strike="noStrike" cap="none" dirty="0">
                <a:solidFill>
                  <a:schemeClr val="dk1"/>
                </a:solidFill>
                <a:latin typeface="+mn-lt"/>
                <a:sym typeface="Arial"/>
              </a:rPr>
              <a:t>equal to or greater than the</a:t>
            </a:r>
            <a:endParaRPr sz="1800" dirty="0">
              <a:latin typeface="+mn-lt"/>
            </a:endParaRPr>
          </a:p>
        </p:txBody>
      </p:sp>
      <p:graphicFrame>
        <p:nvGraphicFramePr>
          <p:cNvPr id="16" name="Object 15" descr="R squared"/>
          <p:cNvGraphicFramePr>
            <a:graphicFrameLocks noChangeAspect="1"/>
          </p:cNvGraphicFramePr>
          <p:nvPr>
            <p:extLst>
              <p:ext uri="{D42A27DB-BD31-4B8C-83A1-F6EECF244321}">
                <p14:modId xmlns:p14="http://schemas.microsoft.com/office/powerpoint/2010/main" val="3819835011"/>
              </p:ext>
            </p:extLst>
          </p:nvPr>
        </p:nvGraphicFramePr>
        <p:xfrm>
          <a:off x="4999383" y="4583392"/>
          <a:ext cx="267168" cy="257626"/>
        </p:xfrm>
        <a:graphic>
          <a:graphicData uri="http://schemas.openxmlformats.org/presentationml/2006/ole">
            <mc:AlternateContent xmlns:mc="http://schemas.openxmlformats.org/markup-compatibility/2006">
              <mc:Choice xmlns:v="urn:schemas-microsoft-com:vml" Requires="v">
                <p:oleObj spid="_x0000_s29074" name="Equation" r:id="rId6" imgW="355320" imgH="342720" progId="Equation.DSMT4">
                  <p:embed/>
                </p:oleObj>
              </mc:Choice>
              <mc:Fallback>
                <p:oleObj name="Equation" r:id="rId6" imgW="355320" imgH="342720" progId="Equation.DSMT4">
                  <p:embed/>
                  <p:pic>
                    <p:nvPicPr>
                      <p:cNvPr id="15" name="Object 14"/>
                      <p:cNvPicPr/>
                      <p:nvPr/>
                    </p:nvPicPr>
                    <p:blipFill>
                      <a:blip r:embed="rId5"/>
                      <a:stretch>
                        <a:fillRect/>
                      </a:stretch>
                    </p:blipFill>
                    <p:spPr>
                      <a:xfrm>
                        <a:off x="4999383" y="4583392"/>
                        <a:ext cx="267168" cy="257626"/>
                      </a:xfrm>
                      <a:prstGeom prst="rect">
                        <a:avLst/>
                      </a:prstGeom>
                    </p:spPr>
                  </p:pic>
                </p:oleObj>
              </mc:Fallback>
            </mc:AlternateContent>
          </a:graphicData>
        </a:graphic>
      </p:graphicFrame>
      <p:sp>
        <p:nvSpPr>
          <p:cNvPr id="672" name="Content Placeholder 5"/>
          <p:cNvSpPr txBox="1">
            <a:spLocks noGrp="1"/>
          </p:cNvSpPr>
          <p:nvPr>
            <p:ph type="body" idx="4"/>
          </p:nvPr>
        </p:nvSpPr>
        <p:spPr>
          <a:xfrm>
            <a:off x="5336125" y="4601817"/>
            <a:ext cx="2186608" cy="304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1800" b="0" i="0" u="none" strike="noStrike" cap="none" dirty="0">
                <a:solidFill>
                  <a:schemeClr val="dk1"/>
                </a:solidFill>
                <a:latin typeface="+mn-lt"/>
                <a:sym typeface="Arial"/>
              </a:rPr>
              <a:t>of the original model.</a:t>
            </a:r>
            <a:endParaRPr sz="1800" dirty="0">
              <a:latin typeface="+mn-lt"/>
            </a:endParaRPr>
          </a:p>
        </p:txBody>
      </p:sp>
      <p:sp>
        <p:nvSpPr>
          <p:cNvPr id="673" name="Content Placeholder 6"/>
          <p:cNvSpPr txBox="1">
            <a:spLocks noGrp="1"/>
          </p:cNvSpPr>
          <p:nvPr>
            <p:ph type="body" idx="5"/>
          </p:nvPr>
        </p:nvSpPr>
        <p:spPr>
          <a:xfrm>
            <a:off x="457200" y="4966251"/>
            <a:ext cx="1294336" cy="290407"/>
          </a:xfrm>
          <a:prstGeom prst="rect">
            <a:avLst/>
          </a:prstGeom>
          <a:noFill/>
          <a:ln>
            <a:noFill/>
          </a:ln>
        </p:spPr>
        <p:txBody>
          <a:bodyPr spcFirstLastPara="1" wrap="square" lIns="0" tIns="0" rIns="0" bIns="0" anchor="t" anchorCtr="0">
            <a:noAutofit/>
          </a:bodyPr>
          <a:lstStyle/>
          <a:p>
            <a:pPr marL="255588" marR="0" lvl="0" indent="-255588" algn="l" rtl="0">
              <a:spcBef>
                <a:spcPts val="0"/>
              </a:spcBef>
              <a:spcAft>
                <a:spcPts val="0"/>
              </a:spcAft>
              <a:buClr>
                <a:srgbClr val="007FA3"/>
              </a:buClr>
              <a:buSzPct val="100000"/>
              <a:buFont typeface="Arial"/>
              <a:buChar char="•"/>
            </a:pPr>
            <a:r>
              <a:rPr lang="en-US" sz="1800" b="1" i="0" u="none" strike="noStrike" cap="none" dirty="0">
                <a:solidFill>
                  <a:schemeClr val="dk1"/>
                </a:solidFill>
                <a:latin typeface="+mn-lt"/>
                <a:ea typeface="Arial"/>
                <a:cs typeface="Arial"/>
                <a:sym typeface="Arial"/>
              </a:rPr>
              <a:t>Adjusted</a:t>
            </a:r>
            <a:endParaRPr sz="1800" b="0" i="0" u="none" strike="noStrike" cap="none" dirty="0">
              <a:solidFill>
                <a:schemeClr val="dk1"/>
              </a:solidFill>
              <a:latin typeface="+mn-lt"/>
              <a:ea typeface="Arial"/>
              <a:cs typeface="Arial"/>
              <a:sym typeface="Arial"/>
            </a:endParaRPr>
          </a:p>
        </p:txBody>
      </p:sp>
      <p:graphicFrame>
        <p:nvGraphicFramePr>
          <p:cNvPr id="17" name="Object 16" descr="R squared"/>
          <p:cNvGraphicFramePr>
            <a:graphicFrameLocks noChangeAspect="1"/>
          </p:cNvGraphicFramePr>
          <p:nvPr>
            <p:extLst>
              <p:ext uri="{D42A27DB-BD31-4B8C-83A1-F6EECF244321}">
                <p14:modId xmlns:p14="http://schemas.microsoft.com/office/powerpoint/2010/main" val="3248879264"/>
              </p:ext>
            </p:extLst>
          </p:nvPr>
        </p:nvGraphicFramePr>
        <p:xfrm>
          <a:off x="1848541" y="4951070"/>
          <a:ext cx="276225" cy="257175"/>
        </p:xfrm>
        <a:graphic>
          <a:graphicData uri="http://schemas.openxmlformats.org/presentationml/2006/ole">
            <mc:AlternateContent xmlns:mc="http://schemas.openxmlformats.org/markup-compatibility/2006">
              <mc:Choice xmlns:v="urn:schemas-microsoft-com:vml" Requires="v">
                <p:oleObj spid="_x0000_s29075" name="Equation" r:id="rId7" imgW="368280" imgH="342720" progId="Equation.DSMT4">
                  <p:embed/>
                </p:oleObj>
              </mc:Choice>
              <mc:Fallback>
                <p:oleObj name="Equation" r:id="rId7" imgW="368280" imgH="342720" progId="Equation.DSMT4">
                  <p:embed/>
                  <p:pic>
                    <p:nvPicPr>
                      <p:cNvPr id="15" name="Object 14"/>
                      <p:cNvPicPr/>
                      <p:nvPr/>
                    </p:nvPicPr>
                    <p:blipFill>
                      <a:blip r:embed="rId8"/>
                      <a:stretch>
                        <a:fillRect/>
                      </a:stretch>
                    </p:blipFill>
                    <p:spPr>
                      <a:xfrm>
                        <a:off x="1848541" y="4951070"/>
                        <a:ext cx="276225" cy="257175"/>
                      </a:xfrm>
                      <a:prstGeom prst="rect">
                        <a:avLst/>
                      </a:prstGeom>
                    </p:spPr>
                  </p:pic>
                </p:oleObj>
              </mc:Fallback>
            </mc:AlternateContent>
          </a:graphicData>
        </a:graphic>
      </p:graphicFrame>
      <p:sp>
        <p:nvSpPr>
          <p:cNvPr id="675" name="Content Placeholder 7"/>
          <p:cNvSpPr txBox="1">
            <a:spLocks noGrp="1"/>
          </p:cNvSpPr>
          <p:nvPr>
            <p:ph type="body" idx="6"/>
          </p:nvPr>
        </p:nvSpPr>
        <p:spPr>
          <a:xfrm>
            <a:off x="2235116" y="4980887"/>
            <a:ext cx="6451684" cy="304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1800" b="0" i="0" u="none" strike="noStrike" cap="none" dirty="0">
                <a:solidFill>
                  <a:schemeClr val="dk1"/>
                </a:solidFill>
                <a:latin typeface="+mn-lt"/>
                <a:sym typeface="Arial"/>
              </a:rPr>
              <a:t>reflects both the number of independent variables </a:t>
            </a:r>
            <a:r>
              <a:rPr lang="en-US" sz="1800" b="0" i="0" u="none" strike="noStrike" cap="none" dirty="0" smtClean="0">
                <a:solidFill>
                  <a:schemeClr val="dk1"/>
                </a:solidFill>
                <a:latin typeface="+mn-lt"/>
                <a:sym typeface="Arial"/>
              </a:rPr>
              <a:t>and the</a:t>
            </a:r>
            <a:endParaRPr sz="1800" dirty="0">
              <a:latin typeface="+mn-lt"/>
            </a:endParaRPr>
          </a:p>
        </p:txBody>
      </p:sp>
      <p:sp>
        <p:nvSpPr>
          <p:cNvPr id="676" name="Content Placeholder 8"/>
          <p:cNvSpPr txBox="1">
            <a:spLocks noGrp="1"/>
          </p:cNvSpPr>
          <p:nvPr>
            <p:ph type="body" idx="7"/>
          </p:nvPr>
        </p:nvSpPr>
        <p:spPr>
          <a:xfrm>
            <a:off x="745433" y="5335382"/>
            <a:ext cx="7941367" cy="304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1800" b="0" i="0" u="none" strike="noStrike" cap="none" dirty="0" smtClean="0">
                <a:solidFill>
                  <a:schemeClr val="dk1"/>
                </a:solidFill>
                <a:latin typeface="+mn-lt"/>
                <a:ea typeface="Arial"/>
                <a:cs typeface="Arial"/>
                <a:sym typeface="Arial"/>
              </a:rPr>
              <a:t>sample </a:t>
            </a:r>
            <a:r>
              <a:rPr lang="en-US" sz="1800" b="0" i="0" u="none" strike="noStrike" cap="none" dirty="0">
                <a:solidFill>
                  <a:schemeClr val="dk1"/>
                </a:solidFill>
                <a:latin typeface="+mn-lt"/>
                <a:ea typeface="Arial"/>
                <a:cs typeface="Arial"/>
                <a:sym typeface="Arial"/>
              </a:rPr>
              <a:t>size and may either increase or decrease when an </a:t>
            </a:r>
            <a:r>
              <a:rPr lang="en-US" sz="1800" b="0" i="0" u="none" strike="noStrike" cap="none" dirty="0" smtClean="0">
                <a:solidFill>
                  <a:schemeClr val="dk1"/>
                </a:solidFill>
                <a:latin typeface="+mn-lt"/>
                <a:ea typeface="Arial"/>
                <a:cs typeface="Arial"/>
                <a:sym typeface="Arial"/>
              </a:rPr>
              <a:t>independent</a:t>
            </a:r>
            <a:endParaRPr sz="1800" b="0" i="0" u="none" strike="noStrike" cap="none" dirty="0">
              <a:solidFill>
                <a:schemeClr val="dk1"/>
              </a:solidFill>
              <a:latin typeface="+mn-lt"/>
              <a:ea typeface="Arial"/>
              <a:cs typeface="Arial"/>
              <a:sym typeface="Arial"/>
            </a:endParaRPr>
          </a:p>
        </p:txBody>
      </p:sp>
      <p:sp>
        <p:nvSpPr>
          <p:cNvPr id="678" name="Content Placeholder 9"/>
          <p:cNvSpPr txBox="1">
            <a:spLocks noGrp="1"/>
          </p:cNvSpPr>
          <p:nvPr>
            <p:ph type="body" idx="8"/>
          </p:nvPr>
        </p:nvSpPr>
        <p:spPr>
          <a:xfrm>
            <a:off x="745433" y="5689877"/>
            <a:ext cx="5446645" cy="304800"/>
          </a:xfrm>
          <a:prstGeom prst="rect">
            <a:avLst/>
          </a:prstGeom>
          <a:noFill/>
          <a:ln>
            <a:noFill/>
          </a:ln>
        </p:spPr>
        <p:txBody>
          <a:bodyPr spcFirstLastPara="1" wrap="square" lIns="0" tIns="0" rIns="0" bIns="0" anchor="t" anchorCtr="0">
            <a:noAutofit/>
          </a:bodyPr>
          <a:lstStyle/>
          <a:p>
            <a:pPr marL="0" lvl="0" indent="0">
              <a:spcBef>
                <a:spcPts val="0"/>
              </a:spcBef>
              <a:buSzPts val="2000"/>
              <a:buNone/>
            </a:pPr>
            <a:r>
              <a:rPr lang="en-US" sz="1800" dirty="0">
                <a:latin typeface="+mn-lt"/>
              </a:rPr>
              <a:t>variable is added or dropped. An increase in adjusted</a:t>
            </a:r>
          </a:p>
        </p:txBody>
      </p:sp>
      <p:graphicFrame>
        <p:nvGraphicFramePr>
          <p:cNvPr id="24" name="Object 23" descr="R squared"/>
          <p:cNvGraphicFramePr>
            <a:graphicFrameLocks noChangeAspect="1"/>
          </p:cNvGraphicFramePr>
          <p:nvPr>
            <p:extLst>
              <p:ext uri="{D42A27DB-BD31-4B8C-83A1-F6EECF244321}">
                <p14:modId xmlns:p14="http://schemas.microsoft.com/office/powerpoint/2010/main" val="1189778864"/>
              </p:ext>
            </p:extLst>
          </p:nvPr>
        </p:nvGraphicFramePr>
        <p:xfrm>
          <a:off x="6275967" y="5665545"/>
          <a:ext cx="267168" cy="257626"/>
        </p:xfrm>
        <a:graphic>
          <a:graphicData uri="http://schemas.openxmlformats.org/presentationml/2006/ole">
            <mc:AlternateContent xmlns:mc="http://schemas.openxmlformats.org/markup-compatibility/2006">
              <mc:Choice xmlns:v="urn:schemas-microsoft-com:vml" Requires="v">
                <p:oleObj spid="_x0000_s29076" name="Equation" r:id="rId9" imgW="355320" imgH="342720" progId="Equation.DSMT4">
                  <p:embed/>
                </p:oleObj>
              </mc:Choice>
              <mc:Fallback>
                <p:oleObj name="Equation" r:id="rId9" imgW="355320" imgH="342720" progId="Equation.DSMT4">
                  <p:embed/>
                  <p:pic>
                    <p:nvPicPr>
                      <p:cNvPr id="15" name="Object 14"/>
                      <p:cNvPicPr/>
                      <p:nvPr/>
                    </p:nvPicPr>
                    <p:blipFill>
                      <a:blip r:embed="rId5"/>
                      <a:stretch>
                        <a:fillRect/>
                      </a:stretch>
                    </p:blipFill>
                    <p:spPr>
                      <a:xfrm>
                        <a:off x="6275967" y="5665545"/>
                        <a:ext cx="267168" cy="257626"/>
                      </a:xfrm>
                      <a:prstGeom prst="rect">
                        <a:avLst/>
                      </a:prstGeom>
                    </p:spPr>
                  </p:pic>
                </p:oleObj>
              </mc:Fallback>
            </mc:AlternateContent>
          </a:graphicData>
        </a:graphic>
      </p:graphicFrame>
      <p:sp>
        <p:nvSpPr>
          <p:cNvPr id="2" name="Content Placeholder 10"/>
          <p:cNvSpPr>
            <a:spLocks noGrp="1"/>
          </p:cNvSpPr>
          <p:nvPr>
            <p:ph type="body" idx="9"/>
          </p:nvPr>
        </p:nvSpPr>
        <p:spPr>
          <a:xfrm>
            <a:off x="6627024" y="5689877"/>
            <a:ext cx="2059776" cy="304800"/>
          </a:xfrm>
        </p:spPr>
        <p:txBody>
          <a:bodyPr/>
          <a:lstStyle/>
          <a:p>
            <a:pPr marL="0" indent="0">
              <a:spcBef>
                <a:spcPts val="0"/>
              </a:spcBef>
              <a:buNone/>
            </a:pPr>
            <a:r>
              <a:rPr lang="en-US" sz="1800" dirty="0">
                <a:latin typeface="+mn-lt"/>
              </a:rPr>
              <a:t>indicates </a:t>
            </a:r>
            <a:r>
              <a:rPr lang="en-US" sz="1800" dirty="0" smtClean="0">
                <a:latin typeface="+mn-lt"/>
              </a:rPr>
              <a:t>that the</a:t>
            </a:r>
            <a:endParaRPr lang="en-US" sz="1800" dirty="0">
              <a:latin typeface="+mn-lt"/>
            </a:endParaRPr>
          </a:p>
        </p:txBody>
      </p:sp>
      <p:sp>
        <p:nvSpPr>
          <p:cNvPr id="3" name="Content Placeholder 11"/>
          <p:cNvSpPr>
            <a:spLocks noGrp="1"/>
          </p:cNvSpPr>
          <p:nvPr>
            <p:ph type="body" idx="13"/>
          </p:nvPr>
        </p:nvSpPr>
        <p:spPr>
          <a:xfrm>
            <a:off x="745433" y="6043228"/>
            <a:ext cx="2146854" cy="261734"/>
          </a:xfrm>
        </p:spPr>
        <p:txBody>
          <a:bodyPr/>
          <a:lstStyle/>
          <a:p>
            <a:pPr marL="0" lvl="0" indent="0">
              <a:spcBef>
                <a:spcPts val="0"/>
              </a:spcBef>
              <a:buSzPts val="2000"/>
              <a:buNone/>
            </a:pPr>
            <a:r>
              <a:rPr lang="en-US" sz="1800" dirty="0">
                <a:latin typeface="+mn-lt"/>
              </a:rPr>
              <a:t>model has improved.</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Systematic Model Building Approach</a:t>
            </a:r>
            <a:endParaRPr sz="3600" b="1" i="0" u="none" strike="noStrike" cap="none" dirty="0">
              <a:solidFill>
                <a:srgbClr val="007FA3"/>
              </a:solidFill>
              <a:latin typeface="+mj-lt"/>
              <a:ea typeface="Arial"/>
              <a:cs typeface="Arial"/>
              <a:sym typeface="Arial"/>
            </a:endParaRPr>
          </a:p>
        </p:txBody>
      </p:sp>
      <p:sp>
        <p:nvSpPr>
          <p:cNvPr id="684" name="Content Placeholder 2"/>
          <p:cNvSpPr txBox="1">
            <a:spLocks noGrp="1"/>
          </p:cNvSpPr>
          <p:nvPr>
            <p:ph type="body" idx="1"/>
          </p:nvPr>
        </p:nvSpPr>
        <p:spPr>
          <a:xfrm>
            <a:off x="457200" y="1600200"/>
            <a:ext cx="8229600" cy="2723322"/>
          </a:xfrm>
          <a:prstGeom prst="rect">
            <a:avLst/>
          </a:prstGeom>
          <a:noFill/>
          <a:ln>
            <a:noFill/>
          </a:ln>
        </p:spPr>
        <p:txBody>
          <a:bodyPr spcFirstLastPara="1" wrap="square" lIns="91425" tIns="91425" rIns="91425" bIns="91425" anchor="t" anchorCtr="0">
            <a:noAutofit/>
          </a:bodyPr>
          <a:lstStyle/>
          <a:p>
            <a:pPr marL="432054" marR="0" lvl="0" indent="-432054" algn="l" rtl="0">
              <a:spcAft>
                <a:spcPts val="0"/>
              </a:spcAft>
              <a:buClr>
                <a:srgbClr val="007FA3"/>
              </a:buClr>
              <a:buSzPct val="100000"/>
              <a:buFont typeface="Noto Sans Symbols"/>
              <a:buAutoNum type="arabicPeriod"/>
            </a:pPr>
            <a:r>
              <a:rPr lang="en-US" sz="2200" b="0" i="0" u="none" strike="noStrike" cap="none" dirty="0">
                <a:solidFill>
                  <a:srgbClr val="000000"/>
                </a:solidFill>
                <a:latin typeface="+mn-lt"/>
                <a:sym typeface="Arial"/>
              </a:rPr>
              <a:t>Construct a model with all available independent variables. Check for significance of the independent variables by examining the </a:t>
            </a:r>
            <a:r>
              <a:rPr lang="en-US" sz="2200" b="0" i="1" u="none" strike="noStrike" cap="none" dirty="0">
                <a:solidFill>
                  <a:srgbClr val="000000"/>
                </a:solidFill>
                <a:latin typeface="+mn-lt"/>
                <a:sym typeface="Arial"/>
              </a:rPr>
              <a:t>p</a:t>
            </a:r>
            <a:r>
              <a:rPr lang="en-US" sz="2200" b="0" i="0" u="none" strike="noStrike" cap="none" dirty="0">
                <a:solidFill>
                  <a:srgbClr val="000000"/>
                </a:solidFill>
                <a:latin typeface="+mn-lt"/>
                <a:sym typeface="Arial"/>
              </a:rPr>
              <a:t>-values.</a:t>
            </a:r>
            <a:endParaRPr sz="2200" dirty="0">
              <a:latin typeface="+mn-lt"/>
            </a:endParaRPr>
          </a:p>
          <a:p>
            <a:pPr marL="432054" marR="0" lvl="0" indent="-432054" algn="l" rtl="0">
              <a:spcAft>
                <a:spcPts val="0"/>
              </a:spcAft>
              <a:buClr>
                <a:srgbClr val="007FA3"/>
              </a:buClr>
              <a:buSzPct val="100000"/>
              <a:buFont typeface="Noto Sans Symbols"/>
              <a:buAutoNum type="arabicPeriod"/>
            </a:pPr>
            <a:r>
              <a:rPr lang="en-US" sz="2200" b="0" i="0" u="none" strike="noStrike" cap="none" dirty="0">
                <a:solidFill>
                  <a:srgbClr val="000000"/>
                </a:solidFill>
                <a:latin typeface="+mn-lt"/>
                <a:sym typeface="Arial"/>
              </a:rPr>
              <a:t>Identify the independent variable having the largest </a:t>
            </a:r>
            <a:r>
              <a:rPr lang="en-US" sz="2200" b="0" i="1" u="none" strike="noStrike" cap="none" dirty="0">
                <a:solidFill>
                  <a:srgbClr val="000000"/>
                </a:solidFill>
                <a:latin typeface="+mn-lt"/>
                <a:sym typeface="Arial"/>
              </a:rPr>
              <a:t>p</a:t>
            </a:r>
            <a:r>
              <a:rPr lang="en-US" sz="2200" b="0" i="0" u="none" strike="noStrike" cap="none" dirty="0">
                <a:solidFill>
                  <a:srgbClr val="000000"/>
                </a:solidFill>
                <a:latin typeface="+mn-lt"/>
                <a:sym typeface="Arial"/>
              </a:rPr>
              <a:t>-value that exceeds the chosen level of significance.</a:t>
            </a:r>
            <a:endParaRPr sz="2200" b="0" i="0" u="none" strike="noStrike" cap="none" dirty="0">
              <a:solidFill>
                <a:srgbClr val="000000"/>
              </a:solidFill>
              <a:latin typeface="+mn-lt"/>
              <a:sym typeface="Arial"/>
            </a:endParaRPr>
          </a:p>
          <a:p>
            <a:pPr marL="431800" marR="0" lvl="0" indent="-431800" algn="l" rtl="0">
              <a:spcAft>
                <a:spcPts val="0"/>
              </a:spcAft>
              <a:buClr>
                <a:srgbClr val="007FA3"/>
              </a:buClr>
              <a:buSzPct val="100000"/>
              <a:buFont typeface="Noto Sans Symbols"/>
              <a:buAutoNum type="arabicPeriod"/>
            </a:pPr>
            <a:r>
              <a:rPr lang="en-US" sz="2200" b="0" i="0" u="none" strike="noStrike" cap="none" dirty="0">
                <a:solidFill>
                  <a:srgbClr val="000000"/>
                </a:solidFill>
                <a:latin typeface="+mn-lt"/>
                <a:sym typeface="Arial"/>
              </a:rPr>
              <a:t>Remove the variable identified in step 2 from </a:t>
            </a:r>
            <a:r>
              <a:rPr lang="en-US" sz="2200" b="0" i="0" u="none" strike="noStrike" cap="none" dirty="0" smtClean="0">
                <a:solidFill>
                  <a:srgbClr val="000000"/>
                </a:solidFill>
                <a:latin typeface="+mn-lt"/>
                <a:sym typeface="Arial"/>
              </a:rPr>
              <a:t>the</a:t>
            </a:r>
            <a:endParaRPr sz="2200" b="0" i="0" u="none" strike="noStrike" cap="none" dirty="0">
              <a:solidFill>
                <a:srgbClr val="000000"/>
              </a:solidFill>
              <a:latin typeface="+mn-lt"/>
              <a:sym typeface="Arial"/>
            </a:endParaRPr>
          </a:p>
        </p:txBody>
      </p:sp>
      <p:sp>
        <p:nvSpPr>
          <p:cNvPr id="685" name="Content Placeholder 3"/>
          <p:cNvSpPr txBox="1">
            <a:spLocks noGrp="1"/>
          </p:cNvSpPr>
          <p:nvPr>
            <p:ph type="body" idx="2"/>
          </p:nvPr>
        </p:nvSpPr>
        <p:spPr>
          <a:xfrm>
            <a:off x="1005996" y="4364452"/>
            <a:ext cx="3705152" cy="35408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200" b="0" i="0" u="none" strike="noStrike" cap="none" dirty="0" smtClean="0">
                <a:solidFill>
                  <a:schemeClr val="dk1"/>
                </a:solidFill>
                <a:latin typeface="+mn-lt"/>
                <a:sym typeface="Arial"/>
              </a:rPr>
              <a:t>model and </a:t>
            </a:r>
            <a:r>
              <a:rPr lang="en-US" sz="2200" b="0" i="0" u="none" strike="noStrike" cap="none" dirty="0">
                <a:solidFill>
                  <a:schemeClr val="dk1"/>
                </a:solidFill>
                <a:latin typeface="+mn-lt"/>
                <a:sym typeface="Arial"/>
              </a:rPr>
              <a:t>evaluate adjusted</a:t>
            </a:r>
            <a:endParaRPr sz="2200" dirty="0">
              <a:latin typeface="+mn-lt"/>
            </a:endParaRPr>
          </a:p>
        </p:txBody>
      </p:sp>
      <p:graphicFrame>
        <p:nvGraphicFramePr>
          <p:cNvPr id="8" name="Object 7" descr="R squared"/>
          <p:cNvGraphicFramePr>
            <a:graphicFrameLocks noChangeAspect="1"/>
          </p:cNvGraphicFramePr>
          <p:nvPr>
            <p:extLst>
              <p:ext uri="{D42A27DB-BD31-4B8C-83A1-F6EECF244321}">
                <p14:modId xmlns:p14="http://schemas.microsoft.com/office/powerpoint/2010/main" val="3677061159"/>
              </p:ext>
            </p:extLst>
          </p:nvPr>
        </p:nvGraphicFramePr>
        <p:xfrm>
          <a:off x="4778667" y="4381112"/>
          <a:ext cx="356466" cy="292965"/>
        </p:xfrm>
        <a:graphic>
          <a:graphicData uri="http://schemas.openxmlformats.org/presentationml/2006/ole">
            <mc:AlternateContent xmlns:mc="http://schemas.openxmlformats.org/markup-compatibility/2006">
              <mc:Choice xmlns:v="urn:schemas-microsoft-com:vml" Requires="v">
                <p:oleObj spid="_x0000_s29793" name="Equation" r:id="rId4" imgW="431640" imgH="355320" progId="Equation.DSMT4">
                  <p:embed/>
                </p:oleObj>
              </mc:Choice>
              <mc:Fallback>
                <p:oleObj name="Equation" r:id="rId4" imgW="431640" imgH="355320" progId="Equation.DSMT4">
                  <p:embed/>
                  <p:pic>
                    <p:nvPicPr>
                      <p:cNvPr id="24" name="Object 23"/>
                      <p:cNvPicPr/>
                      <p:nvPr/>
                    </p:nvPicPr>
                    <p:blipFill>
                      <a:blip r:embed="rId5"/>
                      <a:stretch>
                        <a:fillRect/>
                      </a:stretch>
                    </p:blipFill>
                    <p:spPr>
                      <a:xfrm>
                        <a:off x="4778667" y="4381112"/>
                        <a:ext cx="356466" cy="292965"/>
                      </a:xfrm>
                      <a:prstGeom prst="rect">
                        <a:avLst/>
                      </a:prstGeom>
                    </p:spPr>
                  </p:pic>
                </p:oleObj>
              </mc:Fallback>
            </mc:AlternateContent>
          </a:graphicData>
        </a:graphic>
      </p:graphicFrame>
      <p:sp>
        <p:nvSpPr>
          <p:cNvPr id="687" name="Content Placeholder 4"/>
          <p:cNvSpPr txBox="1">
            <a:spLocks noGrp="1"/>
          </p:cNvSpPr>
          <p:nvPr>
            <p:ph type="body" idx="3"/>
          </p:nvPr>
        </p:nvSpPr>
        <p:spPr>
          <a:xfrm>
            <a:off x="1685963" y="4776131"/>
            <a:ext cx="6871628" cy="75473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200" b="0" i="0" u="none" strike="noStrike" cap="none" dirty="0">
                <a:solidFill>
                  <a:schemeClr val="dk1"/>
                </a:solidFill>
                <a:latin typeface="+mn-lt"/>
                <a:ea typeface="Arial"/>
                <a:cs typeface="Arial"/>
                <a:sym typeface="Arial"/>
              </a:rPr>
              <a:t>Don’t remove all variables with </a:t>
            </a:r>
            <a:r>
              <a:rPr lang="en-US" sz="2200" b="0" i="1" u="none" strike="noStrike" cap="none" dirty="0">
                <a:solidFill>
                  <a:schemeClr val="dk1"/>
                </a:solidFill>
                <a:latin typeface="+mn-lt"/>
                <a:ea typeface="Arial"/>
                <a:cs typeface="Arial"/>
                <a:sym typeface="Arial"/>
              </a:rPr>
              <a:t>p</a:t>
            </a:r>
            <a:r>
              <a:rPr lang="en-US" sz="2200" b="0" i="0" u="none" strike="noStrike" cap="none" dirty="0">
                <a:solidFill>
                  <a:schemeClr val="dk1"/>
                </a:solidFill>
                <a:latin typeface="+mn-lt"/>
                <a:ea typeface="Arial"/>
                <a:cs typeface="Arial"/>
                <a:sym typeface="Arial"/>
              </a:rPr>
              <a:t>-values that exceed a at the same time, but remove only one at a time.)</a:t>
            </a:r>
            <a:endParaRPr sz="2200" b="0" i="0" u="none" strike="noStrike" cap="none" dirty="0">
              <a:solidFill>
                <a:schemeClr val="dk1"/>
              </a:solidFill>
              <a:latin typeface="+mn-lt"/>
              <a:ea typeface="Arial"/>
              <a:cs typeface="Arial"/>
              <a:sym typeface="Arial"/>
            </a:endParaRPr>
          </a:p>
        </p:txBody>
      </p:sp>
      <p:sp>
        <p:nvSpPr>
          <p:cNvPr id="688" name="Content Placeholder 5"/>
          <p:cNvSpPr txBox="1">
            <a:spLocks noGrp="1"/>
          </p:cNvSpPr>
          <p:nvPr>
            <p:ph type="body" idx="4"/>
          </p:nvPr>
        </p:nvSpPr>
        <p:spPr>
          <a:xfrm>
            <a:off x="457200" y="5588459"/>
            <a:ext cx="6176682" cy="573278"/>
          </a:xfrm>
          <a:prstGeom prst="rect">
            <a:avLst/>
          </a:prstGeom>
          <a:noFill/>
          <a:ln>
            <a:noFill/>
          </a:ln>
        </p:spPr>
        <p:txBody>
          <a:bodyPr spcFirstLastPara="1" wrap="square" lIns="0" tIns="0" rIns="0" bIns="0" anchor="t" anchorCtr="0">
            <a:noAutofit/>
          </a:bodyPr>
          <a:lstStyle/>
          <a:p>
            <a:pPr marL="432000" marR="0" lvl="0" indent="-432000" algn="l" rtl="0">
              <a:spcAft>
                <a:spcPts val="0"/>
              </a:spcAft>
              <a:buClr>
                <a:srgbClr val="007FA3"/>
              </a:buClr>
              <a:buSzPct val="100000"/>
              <a:buFont typeface="Arial"/>
              <a:buAutoNum type="arabicPeriod" startAt="4"/>
            </a:pPr>
            <a:r>
              <a:rPr lang="en-US" sz="2200" b="0" i="0" u="none" strike="noStrike" cap="none" dirty="0">
                <a:solidFill>
                  <a:schemeClr val="dk1"/>
                </a:solidFill>
                <a:latin typeface="+mn-lt"/>
                <a:ea typeface="Arial"/>
                <a:cs typeface="Arial"/>
                <a:sym typeface="Arial"/>
              </a:rPr>
              <a:t>Continue until all variables are significant.</a:t>
            </a:r>
            <a:endParaRPr sz="22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8.13: Identifying the Best Regression </a:t>
            </a:r>
            <a:r>
              <a:rPr lang="en-US" sz="3600" b="1" i="0" u="none" strike="noStrike" cap="none" dirty="0" smtClean="0">
                <a:solidFill>
                  <a:srgbClr val="007FA3"/>
                </a:solidFill>
                <a:latin typeface="+mj-lt"/>
                <a:ea typeface="Arial"/>
                <a:cs typeface="Arial"/>
                <a:sym typeface="Arial"/>
              </a:rPr>
              <a:t>Model </a:t>
            </a:r>
            <a:r>
              <a:rPr lang="en-US" sz="2000" b="0" i="0" u="none" strike="noStrike" cap="none" dirty="0" smtClean="0">
                <a:solidFill>
                  <a:srgbClr val="007FA3"/>
                </a:solidFill>
                <a:latin typeface="+mj-lt"/>
                <a:ea typeface="Arial"/>
                <a:cs typeface="Arial"/>
                <a:sym typeface="Arial"/>
              </a:rPr>
              <a:t>(1 of 2)</a:t>
            </a:r>
            <a:endParaRPr sz="2000" b="0" i="0" u="none" strike="noStrike" cap="none" dirty="0">
              <a:solidFill>
                <a:srgbClr val="007FA3"/>
              </a:solidFill>
              <a:latin typeface="+mj-lt"/>
              <a:ea typeface="Arial"/>
              <a:cs typeface="Arial"/>
              <a:sym typeface="Arial"/>
            </a:endParaRPr>
          </a:p>
        </p:txBody>
      </p:sp>
      <p:sp>
        <p:nvSpPr>
          <p:cNvPr id="694" name="Content Placeholder 2"/>
          <p:cNvSpPr txBox="1">
            <a:spLocks noGrp="1"/>
          </p:cNvSpPr>
          <p:nvPr>
            <p:ph type="body" idx="1"/>
          </p:nvPr>
        </p:nvSpPr>
        <p:spPr>
          <a:xfrm>
            <a:off x="457200" y="1616491"/>
            <a:ext cx="2325757" cy="679448"/>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u="none" strike="noStrike" cap="none" dirty="0">
                <a:solidFill>
                  <a:srgbClr val="000000"/>
                </a:solidFill>
                <a:latin typeface="+mn-lt"/>
                <a:ea typeface="Arial"/>
                <a:cs typeface="Arial"/>
                <a:sym typeface="Arial"/>
              </a:rPr>
              <a:t>Banking Data</a:t>
            </a:r>
            <a:endParaRPr sz="2400" b="0" u="none" strike="noStrike" cap="none" dirty="0">
              <a:solidFill>
                <a:srgbClr val="000000"/>
              </a:solidFill>
              <a:latin typeface="+mn-lt"/>
              <a:ea typeface="Arial"/>
              <a:cs typeface="Arial"/>
              <a:sym typeface="Arial"/>
            </a:endParaRPr>
          </a:p>
        </p:txBody>
      </p:sp>
      <p:sp>
        <p:nvSpPr>
          <p:cNvPr id="695" name="Content Placeholder 3"/>
          <p:cNvSpPr txBox="1">
            <a:spLocks noGrp="1"/>
          </p:cNvSpPr>
          <p:nvPr>
            <p:ph type="body" idx="2"/>
          </p:nvPr>
        </p:nvSpPr>
        <p:spPr>
          <a:xfrm>
            <a:off x="457200" y="3065398"/>
            <a:ext cx="3016393" cy="16619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rgbClr val="000000"/>
                </a:solidFill>
                <a:latin typeface="+mn-lt"/>
                <a:sym typeface="Arial"/>
              </a:rPr>
              <a:t>Home value has the largest </a:t>
            </a:r>
            <a:r>
              <a:rPr lang="en-US" sz="2400" b="0" i="1" u="none" strike="noStrike" cap="none" dirty="0">
                <a:solidFill>
                  <a:srgbClr val="000000"/>
                </a:solidFill>
                <a:latin typeface="+mn-lt"/>
                <a:sym typeface="Arial"/>
              </a:rPr>
              <a:t>p</a:t>
            </a:r>
            <a:r>
              <a:rPr lang="en-US" sz="2400" b="0" i="0" u="none" strike="noStrike" cap="none" dirty="0">
                <a:solidFill>
                  <a:srgbClr val="000000"/>
                </a:solidFill>
                <a:latin typeface="+mn-lt"/>
                <a:sym typeface="Arial"/>
              </a:rPr>
              <a:t>-value; drop and re-run the regression.</a:t>
            </a:r>
            <a:endParaRPr dirty="0">
              <a:latin typeface="+mn-lt"/>
            </a:endParaRPr>
          </a:p>
        </p:txBody>
      </p:sp>
      <p:pic>
        <p:nvPicPr>
          <p:cNvPr id="2" name="Picture 1" descr="A spreadsheet titled, summary output, has three tables, a table for the regression analysis results of banking data and two ANOVA tables. The first table titled, Regression Statistics, has 5 rows and 2 columns. The row entries are as follows. Row 1. Multiple R, 0.97309221. Row 2. R Square, 0.946908448. Row 3. Adjusted R Square, 0.944143263. Row 4. Standard Error, 2055.64333. Row 5. Observations, 102. The second table titled, ANOVA, has 3 rows and 6 columns. The columns have the following headings from left to right. Blank, d f, S S, M S, F, Significance F. The row entries are as follows. Row 1. Regression, 5, 7235179873, 1447035975, 342.4394584, 1.5184 E, 59. Row 2. Residual, 96, 405664271.9, 4225669.499, Blank, Blank. Row 3. Total, 101, 7640844145, Blank, Blank, Blank. The third table has 6 rows and 7 columns. The columns have the following headings from left to right. Blank, Coefficients, Standard Error, T Statistics, P value, Lower 95%, Upper 95%. The row entries are as follows. Row 1. Intercept, Negative 10710.64278, 4260.976308, Negative 2.513659314, 0.013613179, Negative 19168.61391, Negative 2252.671659. Row 2. Age, 318.6649626, 60.98611242, 5.225205378, 1.01152 E, 0 6, 197.6084862, 439.721439. Row 3. Education, 621.8603472, 318.9595184, 1.949652891, 0.054135377, Negative 11.26929279, 1254.989987. Row 4. Income, 0.146323453, 0.40781001, 3.588029937, 0.000526666, 0.065373806, 0.227273101. Row 5. Home Value, 0.009183067, 0.011038075, 0.831944635, 0.407504891, Negative 0.012727338, 0.031093473. Row 6. Wealth, 0.074331533, 0.011189265, 6.643111131, 1.84838 E, 0 9, 0.052121017, 0.96542049. The column titled, P value, is highlighted."/>
          <p:cNvPicPr>
            <a:picLocks noChangeAspect="1"/>
          </p:cNvPicPr>
          <p:nvPr/>
        </p:nvPicPr>
        <p:blipFill>
          <a:blip r:embed="rId3"/>
          <a:stretch>
            <a:fillRect/>
          </a:stretch>
        </p:blipFill>
        <p:spPr>
          <a:xfrm>
            <a:off x="3725902" y="2379971"/>
            <a:ext cx="4852837" cy="2773920"/>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r>
              <a:rPr lang="en-US" dirty="0">
                <a:latin typeface="+mj-lt"/>
              </a:rPr>
              <a:t>Example 8.13: Identifying the Best Regression Model </a:t>
            </a:r>
            <a:r>
              <a:rPr lang="en-US" sz="2000" b="0" dirty="0" smtClean="0">
                <a:latin typeface="+mj-lt"/>
              </a:rPr>
              <a:t>(2 </a:t>
            </a:r>
            <a:r>
              <a:rPr lang="en-US" sz="2000" b="0" dirty="0">
                <a:latin typeface="+mj-lt"/>
              </a:rPr>
              <a:t>of 2)</a:t>
            </a:r>
            <a:endParaRPr sz="3600" b="1" i="0" u="none" strike="noStrike" cap="none" dirty="0">
              <a:solidFill>
                <a:srgbClr val="007FA3"/>
              </a:solidFill>
              <a:latin typeface="+mj-lt"/>
              <a:sym typeface="Arial"/>
            </a:endParaRPr>
          </a:p>
        </p:txBody>
      </p:sp>
      <p:sp>
        <p:nvSpPr>
          <p:cNvPr id="702" name="Content Placeholder 2"/>
          <p:cNvSpPr txBox="1">
            <a:spLocks noGrp="1"/>
          </p:cNvSpPr>
          <p:nvPr>
            <p:ph type="body" idx="1"/>
          </p:nvPr>
        </p:nvSpPr>
        <p:spPr>
          <a:xfrm>
            <a:off x="457200" y="1600201"/>
            <a:ext cx="8229600" cy="755374"/>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b="0" i="0" u="none" strike="noStrike" cap="none" dirty="0" smtClean="0">
                <a:solidFill>
                  <a:srgbClr val="000000"/>
                </a:solidFill>
                <a:latin typeface="+mn-lt"/>
                <a:sym typeface="Arial"/>
              </a:rPr>
              <a:t>Regression output after </a:t>
            </a:r>
            <a:r>
              <a:rPr lang="en-US" b="0" i="0" u="none" strike="noStrike" cap="none" dirty="0">
                <a:solidFill>
                  <a:srgbClr val="000000"/>
                </a:solidFill>
                <a:latin typeface="+mn-lt"/>
                <a:sym typeface="Arial"/>
              </a:rPr>
              <a:t>removing Home Value</a:t>
            </a:r>
            <a:endParaRPr dirty="0">
              <a:latin typeface="+mn-lt"/>
            </a:endParaRPr>
          </a:p>
        </p:txBody>
      </p:sp>
      <p:pic>
        <p:nvPicPr>
          <p:cNvPr id="2" name="Picture 1" descr="A spreadsheet titled, summary output, has three tables, a table for the regression analysis results of banking data and two ANOVA tables. The first table titled, Regression Statistics, has 5 rows and 2 columns. The row entries are as follows. Row 1. Multiple R, 0.97289551. Row 2. R Square, 0.946525674. Row 3. Adjusted R Square, 0.944320547. Row 4. Standard Error, 2052.378536. Row 5. Observations, 102. The second table titled, ANOVA, has 3 rows and 6 columns. The columns have the following headings from left to right. Blank, D f, S S, M S, F, Significance F. The row entries are as follows. Row 1. Regression, 4, 7232255152, 1808063788, 429.2386497, 9.68905E, 61. Row 2. Residual, 97, 408588992.5, 4212257.655, Blank, Blank. Row 3. Total, 101, 7640844145, Blank, Blank, Blank. The third table has 5 rows and 7 columns. The columns have the following headings from left to right. Blank, Coefficients, Standard Error, T Statistics, P value, Lower 95%, Upper 95%. The row entries are as follows. Row 1. Intercept, Negative 12432.45673, 3718.674319, Negative 3.343249681, 0.001177705, Negative 19812.99587, Negative 5051.917589. Row 2. Age, 325.0652837, 60.40284468, 5.381622098, 5.1267 E, 0 7, 205.1823574, 444.9482101. Row 3. Education, 773.3800418, 261.4330936, 2.958233142, 0.003886994, 254.5077194, 1292.252364. Row 4. Income, 0.159747379, 0.037393587, 4.272052794, 4.52422 E, 0 5, 0.85531459, 0.233963298. Row 5. Wealth, 0.072988791, 0.011054665, 6.602532898, 2.16051 E, 0 9, 0.051048341, 0.094929242. A text reads, Adjusted R squared improves slightly. All X variables are significant."/>
          <p:cNvPicPr>
            <a:picLocks noChangeAspect="1"/>
          </p:cNvPicPr>
          <p:nvPr/>
        </p:nvPicPr>
        <p:blipFill>
          <a:blip r:embed="rId3"/>
          <a:stretch>
            <a:fillRect/>
          </a:stretch>
        </p:blipFill>
        <p:spPr>
          <a:xfrm>
            <a:off x="1318671" y="2643124"/>
            <a:ext cx="6506658" cy="3336464"/>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Alternate Criterion</a:t>
            </a:r>
            <a:endParaRPr sz="3600" b="1" i="0" u="none" strike="noStrike" cap="none" dirty="0">
              <a:solidFill>
                <a:srgbClr val="007FA3"/>
              </a:solidFill>
              <a:latin typeface="+mj-lt"/>
              <a:ea typeface="Arial"/>
              <a:cs typeface="Arial"/>
              <a:sym typeface="Arial"/>
            </a:endParaRPr>
          </a:p>
        </p:txBody>
      </p:sp>
      <p:sp>
        <p:nvSpPr>
          <p:cNvPr id="709" name="Content Placeholder 2"/>
          <p:cNvSpPr txBox="1">
            <a:spLocks noGrp="1"/>
          </p:cNvSpPr>
          <p:nvPr>
            <p:ph type="body" idx="1"/>
          </p:nvPr>
        </p:nvSpPr>
        <p:spPr>
          <a:xfrm>
            <a:off x="457200" y="1600201"/>
            <a:ext cx="3200400" cy="65598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ea typeface="Arial"/>
                <a:cs typeface="Arial"/>
                <a:sym typeface="Arial"/>
              </a:rPr>
              <a:t>Use the </a:t>
            </a:r>
            <a:r>
              <a:rPr lang="en-US" sz="2400" b="0" i="1" u="none" strike="noStrike" cap="none" dirty="0">
                <a:solidFill>
                  <a:srgbClr val="000000"/>
                </a:solidFill>
                <a:latin typeface="+mn-lt"/>
                <a:ea typeface="Arial"/>
                <a:cs typeface="Arial"/>
                <a:sym typeface="Arial"/>
              </a:rPr>
              <a:t>t</a:t>
            </a:r>
            <a:r>
              <a:rPr lang="en-US" sz="2400" b="0" i="0" u="none" strike="noStrike" cap="none" dirty="0">
                <a:solidFill>
                  <a:srgbClr val="000000"/>
                </a:solidFill>
                <a:latin typeface="+mn-lt"/>
                <a:ea typeface="Arial"/>
                <a:cs typeface="Arial"/>
                <a:sym typeface="Arial"/>
              </a:rPr>
              <a:t>-statistic.</a:t>
            </a:r>
            <a:endParaRPr sz="2400" b="0" i="0" u="none" strike="noStrike" cap="none" dirty="0">
              <a:solidFill>
                <a:srgbClr val="000000"/>
              </a:solidFill>
              <a:latin typeface="+mn-lt"/>
              <a:ea typeface="Arial"/>
              <a:cs typeface="Arial"/>
              <a:sym typeface="Arial"/>
            </a:endParaRPr>
          </a:p>
        </p:txBody>
      </p:sp>
      <p:sp>
        <p:nvSpPr>
          <p:cNvPr id="710" name="Content Placeholder 3"/>
          <p:cNvSpPr txBox="1">
            <a:spLocks noGrp="1"/>
          </p:cNvSpPr>
          <p:nvPr>
            <p:ph type="body" idx="2"/>
          </p:nvPr>
        </p:nvSpPr>
        <p:spPr>
          <a:xfrm>
            <a:off x="457200" y="2330413"/>
            <a:ext cx="576470" cy="551936"/>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ct val="100000"/>
              <a:buFont typeface="Arial"/>
              <a:buChar char="•"/>
            </a:pPr>
            <a:r>
              <a:rPr lang="en-US" sz="2400" b="0" i="0" u="none" strike="noStrike" cap="none" dirty="0">
                <a:solidFill>
                  <a:schemeClr val="dk1"/>
                </a:solidFill>
                <a:latin typeface="+mn-lt"/>
                <a:sym typeface="Arial"/>
              </a:rPr>
              <a:t>If</a:t>
            </a:r>
            <a:endParaRPr sz="2400" dirty="0">
              <a:latin typeface="+mn-lt"/>
            </a:endParaRPr>
          </a:p>
        </p:txBody>
      </p:sp>
      <p:graphicFrame>
        <p:nvGraphicFramePr>
          <p:cNvPr id="2" name="Object 1" descr="The absolute value of t is less than 1,"/>
          <p:cNvGraphicFramePr>
            <a:graphicFrameLocks noChangeAspect="1"/>
          </p:cNvGraphicFramePr>
          <p:nvPr>
            <p:extLst>
              <p:ext uri="{D42A27DB-BD31-4B8C-83A1-F6EECF244321}">
                <p14:modId xmlns:p14="http://schemas.microsoft.com/office/powerpoint/2010/main" val="1631142976"/>
              </p:ext>
            </p:extLst>
          </p:nvPr>
        </p:nvGraphicFramePr>
        <p:xfrm>
          <a:off x="1076464" y="2520122"/>
          <a:ext cx="698500" cy="431800"/>
        </p:xfrm>
        <a:graphic>
          <a:graphicData uri="http://schemas.openxmlformats.org/presentationml/2006/ole">
            <mc:AlternateContent xmlns:mc="http://schemas.openxmlformats.org/markup-compatibility/2006">
              <mc:Choice xmlns:v="urn:schemas-microsoft-com:vml" Requires="v">
                <p:oleObj spid="_x0000_s31004" name="Equation" r:id="rId4" imgW="698400" imgH="431640" progId="Equation.DSMT4">
                  <p:embed/>
                </p:oleObj>
              </mc:Choice>
              <mc:Fallback>
                <p:oleObj name="Equation" r:id="rId4" imgW="698400" imgH="431640" progId="Equation.DSMT4">
                  <p:embed/>
                  <p:pic>
                    <p:nvPicPr>
                      <p:cNvPr id="0" name=""/>
                      <p:cNvPicPr/>
                      <p:nvPr/>
                    </p:nvPicPr>
                    <p:blipFill>
                      <a:blip r:embed="rId5"/>
                      <a:stretch>
                        <a:fillRect/>
                      </a:stretch>
                    </p:blipFill>
                    <p:spPr>
                      <a:xfrm>
                        <a:off x="1076464" y="2520122"/>
                        <a:ext cx="698500" cy="431800"/>
                      </a:xfrm>
                      <a:prstGeom prst="rect">
                        <a:avLst/>
                      </a:prstGeom>
                    </p:spPr>
                  </p:pic>
                </p:oleObj>
              </mc:Fallback>
            </mc:AlternateContent>
          </a:graphicData>
        </a:graphic>
      </p:graphicFrame>
      <p:sp>
        <p:nvSpPr>
          <p:cNvPr id="712" name="Content Placeholder 4"/>
          <p:cNvSpPr txBox="1">
            <a:spLocks noGrp="1"/>
          </p:cNvSpPr>
          <p:nvPr>
            <p:ph type="body" idx="3"/>
          </p:nvPr>
        </p:nvSpPr>
        <p:spPr>
          <a:xfrm>
            <a:off x="1847574" y="2518053"/>
            <a:ext cx="6839225" cy="364296"/>
          </a:xfrm>
          <a:prstGeom prst="rect">
            <a:avLst/>
          </a:prstGeom>
          <a:noFill/>
          <a:ln>
            <a:noFill/>
          </a:ln>
        </p:spPr>
        <p:txBody>
          <a:bodyPr spcFirstLastPara="1" wrap="square" lIns="0" tIns="0" rIns="0" bIns="0" anchor="t" anchorCtr="0">
            <a:noAutofit/>
          </a:bodyPr>
          <a:lstStyle/>
          <a:p>
            <a:pPr marL="0" indent="0">
              <a:spcBef>
                <a:spcPts val="0"/>
              </a:spcBef>
              <a:buSzPts val="2700"/>
              <a:buNone/>
            </a:pPr>
            <a:r>
              <a:rPr lang="en-US" sz="2400" b="0" i="0" u="none" strike="noStrike" cap="none" dirty="0">
                <a:solidFill>
                  <a:schemeClr val="dk1"/>
                </a:solidFill>
                <a:latin typeface="+mn-lt"/>
                <a:sym typeface="Arial"/>
              </a:rPr>
              <a:t>then the standard error will </a:t>
            </a:r>
            <a:r>
              <a:rPr lang="en-US" sz="2400" b="0" i="0" u="none" strike="noStrike" cap="none" dirty="0" smtClean="0">
                <a:solidFill>
                  <a:schemeClr val="dk1"/>
                </a:solidFill>
                <a:latin typeface="+mn-lt"/>
                <a:sym typeface="Arial"/>
              </a:rPr>
              <a:t>decrease </a:t>
            </a:r>
            <a:r>
              <a:rPr lang="en-US" sz="2400" dirty="0">
                <a:latin typeface="+mn-lt"/>
              </a:rPr>
              <a:t>and </a:t>
            </a:r>
            <a:r>
              <a:rPr lang="en-US" sz="2400" dirty="0" smtClean="0">
                <a:latin typeface="+mn-lt"/>
              </a:rPr>
              <a:t>adjusted</a:t>
            </a:r>
            <a:endParaRPr lang="en-US" sz="2400" dirty="0">
              <a:latin typeface="+mn-lt"/>
            </a:endParaRPr>
          </a:p>
        </p:txBody>
      </p:sp>
      <p:graphicFrame>
        <p:nvGraphicFramePr>
          <p:cNvPr id="15" name="Object 14" descr="R squared"/>
          <p:cNvGraphicFramePr>
            <a:graphicFrameLocks noChangeAspect="1"/>
          </p:cNvGraphicFramePr>
          <p:nvPr>
            <p:extLst>
              <p:ext uri="{D42A27DB-BD31-4B8C-83A1-F6EECF244321}">
                <p14:modId xmlns:p14="http://schemas.microsoft.com/office/powerpoint/2010/main" val="1960224860"/>
              </p:ext>
            </p:extLst>
          </p:nvPr>
        </p:nvGraphicFramePr>
        <p:xfrm>
          <a:off x="685303" y="3031870"/>
          <a:ext cx="391161" cy="377191"/>
        </p:xfrm>
        <a:graphic>
          <a:graphicData uri="http://schemas.openxmlformats.org/presentationml/2006/ole">
            <mc:AlternateContent xmlns:mc="http://schemas.openxmlformats.org/markup-compatibility/2006">
              <mc:Choice xmlns:v="urn:schemas-microsoft-com:vml" Requires="v">
                <p:oleObj spid="_x0000_s31005" name="Equation" r:id="rId6" imgW="355320" imgH="342720" progId="Equation.DSMT4">
                  <p:embed/>
                </p:oleObj>
              </mc:Choice>
              <mc:Fallback>
                <p:oleObj name="Equation" r:id="rId6" imgW="355320" imgH="342720" progId="Equation.DSMT4">
                  <p:embed/>
                  <p:pic>
                    <p:nvPicPr>
                      <p:cNvPr id="16" name="Object 15"/>
                      <p:cNvPicPr/>
                      <p:nvPr/>
                    </p:nvPicPr>
                    <p:blipFill>
                      <a:blip r:embed="rId7"/>
                      <a:stretch>
                        <a:fillRect/>
                      </a:stretch>
                    </p:blipFill>
                    <p:spPr>
                      <a:xfrm>
                        <a:off x="685303" y="3031870"/>
                        <a:ext cx="391161" cy="377191"/>
                      </a:xfrm>
                      <a:prstGeom prst="rect">
                        <a:avLst/>
                      </a:prstGeom>
                    </p:spPr>
                  </p:pic>
                </p:oleObj>
              </mc:Fallback>
            </mc:AlternateContent>
          </a:graphicData>
        </a:graphic>
      </p:graphicFrame>
      <p:sp>
        <p:nvSpPr>
          <p:cNvPr id="713" name="Content Placeholder 5"/>
          <p:cNvSpPr txBox="1">
            <a:spLocks noGrp="1"/>
          </p:cNvSpPr>
          <p:nvPr>
            <p:ph type="body" idx="4"/>
          </p:nvPr>
        </p:nvSpPr>
        <p:spPr>
          <a:xfrm>
            <a:off x="1179086" y="3087417"/>
            <a:ext cx="5609340" cy="384106"/>
          </a:xfrm>
          <a:prstGeom prst="rect">
            <a:avLst/>
          </a:prstGeom>
          <a:noFill/>
          <a:ln>
            <a:noFill/>
          </a:ln>
        </p:spPr>
        <p:txBody>
          <a:bodyPr spcFirstLastPara="1" wrap="square" lIns="0" tIns="0" rIns="0" bIns="0" anchor="t" anchorCtr="0">
            <a:noAutofit/>
          </a:bodyPr>
          <a:lstStyle/>
          <a:p>
            <a:pPr marL="0" indent="0">
              <a:spcBef>
                <a:spcPts val="0"/>
              </a:spcBef>
              <a:buSzPts val="2700"/>
              <a:buNone/>
            </a:pPr>
            <a:r>
              <a:rPr lang="en-US" sz="2400" dirty="0">
                <a:latin typeface="+mn-lt"/>
              </a:rPr>
              <a:t>will increase if the variable </a:t>
            </a:r>
            <a:r>
              <a:rPr lang="en-US" sz="2400" dirty="0" smtClean="0">
                <a:latin typeface="+mn-lt"/>
              </a:rPr>
              <a:t>is </a:t>
            </a:r>
            <a:r>
              <a:rPr lang="en-US" sz="2400" dirty="0">
                <a:latin typeface="+mn-lt"/>
              </a:rPr>
              <a:t>removed. </a:t>
            </a:r>
            <a:r>
              <a:rPr lang="en-US" sz="2400" dirty="0" smtClean="0">
                <a:latin typeface="+mn-lt"/>
              </a:rPr>
              <a:t>If</a:t>
            </a:r>
            <a:endParaRPr lang="en-US" sz="2400" dirty="0">
              <a:latin typeface="+mn-lt"/>
            </a:endParaRPr>
          </a:p>
        </p:txBody>
      </p:sp>
      <p:graphicFrame>
        <p:nvGraphicFramePr>
          <p:cNvPr id="16" name="Object 15" descr="The absolute value of t is greater than 1,"/>
          <p:cNvGraphicFramePr>
            <a:graphicFrameLocks noChangeAspect="1"/>
          </p:cNvGraphicFramePr>
          <p:nvPr>
            <p:extLst>
              <p:ext uri="{D42A27DB-BD31-4B8C-83A1-F6EECF244321}">
                <p14:modId xmlns:p14="http://schemas.microsoft.com/office/powerpoint/2010/main" val="4153640248"/>
              </p:ext>
            </p:extLst>
          </p:nvPr>
        </p:nvGraphicFramePr>
        <p:xfrm>
          <a:off x="6877877" y="3069542"/>
          <a:ext cx="698500" cy="431800"/>
        </p:xfrm>
        <a:graphic>
          <a:graphicData uri="http://schemas.openxmlformats.org/presentationml/2006/ole">
            <mc:AlternateContent xmlns:mc="http://schemas.openxmlformats.org/markup-compatibility/2006">
              <mc:Choice xmlns:v="urn:schemas-microsoft-com:vml" Requires="v">
                <p:oleObj spid="_x0000_s31006" name="Equation" r:id="rId8" imgW="698400" imgH="431640" progId="Equation.DSMT4">
                  <p:embed/>
                </p:oleObj>
              </mc:Choice>
              <mc:Fallback>
                <p:oleObj name="Equation" r:id="rId8" imgW="698400" imgH="431640" progId="Equation.DSMT4">
                  <p:embed/>
                  <p:pic>
                    <p:nvPicPr>
                      <p:cNvPr id="2" name="Object 1"/>
                      <p:cNvPicPr/>
                      <p:nvPr/>
                    </p:nvPicPr>
                    <p:blipFill>
                      <a:blip r:embed="rId9"/>
                      <a:stretch>
                        <a:fillRect/>
                      </a:stretch>
                    </p:blipFill>
                    <p:spPr>
                      <a:xfrm>
                        <a:off x="6877877" y="3069542"/>
                        <a:ext cx="698500" cy="431800"/>
                      </a:xfrm>
                      <a:prstGeom prst="rect">
                        <a:avLst/>
                      </a:prstGeom>
                    </p:spPr>
                  </p:pic>
                </p:oleObj>
              </mc:Fallback>
            </mc:AlternateContent>
          </a:graphicData>
        </a:graphic>
      </p:graphicFrame>
      <p:sp>
        <p:nvSpPr>
          <p:cNvPr id="715" name="Content Placeholder 6"/>
          <p:cNvSpPr txBox="1">
            <a:spLocks noGrp="1"/>
          </p:cNvSpPr>
          <p:nvPr>
            <p:ph type="body" idx="5"/>
          </p:nvPr>
        </p:nvSpPr>
        <p:spPr>
          <a:xfrm>
            <a:off x="7665828" y="3115254"/>
            <a:ext cx="718151" cy="386088"/>
          </a:xfrm>
          <a:prstGeom prst="rect">
            <a:avLst/>
          </a:prstGeom>
          <a:noFill/>
          <a:ln>
            <a:noFill/>
          </a:ln>
        </p:spPr>
        <p:txBody>
          <a:bodyPr spcFirstLastPara="1" wrap="square" lIns="0" tIns="0" rIns="0" bIns="0" anchor="t" anchorCtr="0">
            <a:noAutofit/>
          </a:bodyPr>
          <a:lstStyle/>
          <a:p>
            <a:pPr marL="0" lvl="0" indent="0">
              <a:spcBef>
                <a:spcPts val="0"/>
              </a:spcBef>
              <a:buSzPts val="2700"/>
              <a:buNone/>
            </a:pPr>
            <a:r>
              <a:rPr lang="en-US" sz="2400" dirty="0" smtClean="0">
                <a:latin typeface="+mn-lt"/>
              </a:rPr>
              <a:t>then</a:t>
            </a:r>
            <a:endParaRPr lang="en-US" sz="2400" dirty="0">
              <a:latin typeface="+mn-lt"/>
            </a:endParaRPr>
          </a:p>
        </p:txBody>
      </p:sp>
      <p:sp>
        <p:nvSpPr>
          <p:cNvPr id="716" name="Content Placeholder 7"/>
          <p:cNvSpPr txBox="1">
            <a:spLocks noGrp="1"/>
          </p:cNvSpPr>
          <p:nvPr>
            <p:ph type="body" idx="6"/>
          </p:nvPr>
        </p:nvSpPr>
        <p:spPr>
          <a:xfrm>
            <a:off x="685303" y="3514739"/>
            <a:ext cx="3210340" cy="400773"/>
          </a:xfrm>
          <a:prstGeom prst="rect">
            <a:avLst/>
          </a:prstGeom>
          <a:noFill/>
          <a:ln>
            <a:noFill/>
          </a:ln>
        </p:spPr>
        <p:txBody>
          <a:bodyPr spcFirstLastPara="1" wrap="square" lIns="0" tIns="0" rIns="0" bIns="0" anchor="t" anchorCtr="0">
            <a:noAutofit/>
          </a:bodyPr>
          <a:lstStyle/>
          <a:p>
            <a:pPr marL="0" lvl="0" indent="0">
              <a:spcBef>
                <a:spcPts val="0"/>
              </a:spcBef>
              <a:buSzPts val="2700"/>
              <a:buNone/>
            </a:pPr>
            <a:r>
              <a:rPr lang="en-US" sz="2400" dirty="0">
                <a:latin typeface="+mn-lt"/>
              </a:rPr>
              <a:t>the opposite will occur.</a:t>
            </a:r>
          </a:p>
        </p:txBody>
      </p:sp>
      <p:sp>
        <p:nvSpPr>
          <p:cNvPr id="718" name="Content Placeholder 8"/>
          <p:cNvSpPr txBox="1">
            <a:spLocks noGrp="1"/>
          </p:cNvSpPr>
          <p:nvPr>
            <p:ph type="body" idx="7"/>
          </p:nvPr>
        </p:nvSpPr>
        <p:spPr>
          <a:xfrm>
            <a:off x="457200" y="3996216"/>
            <a:ext cx="8229599" cy="964226"/>
          </a:xfrm>
          <a:prstGeom prst="rect">
            <a:avLst/>
          </a:prstGeom>
          <a:noFill/>
          <a:ln>
            <a:noFill/>
          </a:ln>
        </p:spPr>
        <p:txBody>
          <a:bodyPr spcFirstLastPara="1" wrap="square" lIns="0" tIns="0" rIns="0" bIns="0" anchor="t" anchorCtr="0">
            <a:noAutofit/>
          </a:bodyPr>
          <a:lstStyle/>
          <a:p>
            <a:pPr marL="256032" lvl="0" indent="-256032">
              <a:buSzPct val="100000"/>
            </a:pPr>
            <a:r>
              <a:rPr lang="en-US" sz="2400" dirty="0">
                <a:latin typeface="+mn-lt"/>
              </a:rPr>
              <a:t>You can follow the same systematic approach, except using </a:t>
            </a:r>
            <a:r>
              <a:rPr lang="en-US" sz="2400" i="1" dirty="0">
                <a:latin typeface="+mn-lt"/>
              </a:rPr>
              <a:t>t</a:t>
            </a:r>
            <a:r>
              <a:rPr lang="en-US" sz="2400" dirty="0">
                <a:latin typeface="+mn-lt"/>
              </a:rPr>
              <a:t>-values instead of </a:t>
            </a:r>
            <a:r>
              <a:rPr lang="en-US" sz="2400" i="1" dirty="0">
                <a:latin typeface="+mn-lt"/>
              </a:rPr>
              <a:t>p</a:t>
            </a:r>
            <a:r>
              <a:rPr lang="en-US" sz="2400" dirty="0">
                <a:latin typeface="+mn-lt"/>
              </a:rPr>
              <a:t>-values.</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Multicollinearity</a:t>
            </a:r>
            <a:endParaRPr sz="3600" b="1" i="0" u="none" strike="noStrike" cap="none" dirty="0">
              <a:solidFill>
                <a:srgbClr val="007FA3"/>
              </a:solidFill>
              <a:latin typeface="+mj-lt"/>
              <a:ea typeface="Arial"/>
              <a:cs typeface="Arial"/>
              <a:sym typeface="Arial"/>
            </a:endParaRPr>
          </a:p>
        </p:txBody>
      </p:sp>
      <p:sp>
        <p:nvSpPr>
          <p:cNvPr id="725" name="Content Placeholder 2"/>
          <p:cNvSpPr txBox="1">
            <a:spLocks noGrp="1"/>
          </p:cNvSpPr>
          <p:nvPr>
            <p:ph type="body" idx="1"/>
          </p:nvPr>
        </p:nvSpPr>
        <p:spPr>
          <a:xfrm>
            <a:off x="457200" y="1600201"/>
            <a:ext cx="8229600" cy="283265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000" b="1" i="0" u="none" strike="noStrike" cap="none" dirty="0">
                <a:solidFill>
                  <a:srgbClr val="000000"/>
                </a:solidFill>
                <a:latin typeface="+mn-lt"/>
                <a:sym typeface="Arial"/>
              </a:rPr>
              <a:t>Multicollinearity</a:t>
            </a:r>
            <a:r>
              <a:rPr lang="en-US" sz="2000" b="0" i="0" u="none" strike="noStrike" cap="none" dirty="0">
                <a:solidFill>
                  <a:srgbClr val="000000"/>
                </a:solidFill>
                <a:latin typeface="+mn-lt"/>
                <a:sym typeface="Arial"/>
              </a:rPr>
              <a:t> occurs when there are strong correlations among the independent variables, and they can predict each other better than the dependent variable.</a:t>
            </a:r>
            <a:endParaRPr sz="2000" dirty="0">
              <a:latin typeface="+mn-lt"/>
            </a:endParaRPr>
          </a:p>
          <a:p>
            <a:pPr marL="741553" marR="0" lvl="1" indent="-284353" algn="l" rtl="0">
              <a:spcBef>
                <a:spcPts val="600"/>
              </a:spcBef>
              <a:spcAft>
                <a:spcPts val="0"/>
              </a:spcAft>
              <a:buClr>
                <a:srgbClr val="007FA3"/>
              </a:buClr>
              <a:buSzPts val="2000"/>
              <a:buFont typeface="Arial"/>
              <a:buChar char="–"/>
            </a:pPr>
            <a:r>
              <a:rPr lang="en-US" sz="2000" b="0" i="0" u="none" strike="noStrike" cap="none" dirty="0">
                <a:solidFill>
                  <a:srgbClr val="000000"/>
                </a:solidFill>
                <a:latin typeface="+mn-lt"/>
                <a:sym typeface="Arial"/>
              </a:rPr>
              <a:t>When significant multicollinearity is present, it becomes difficult to isolate the effect of one independent variable on the dependent variable, the signs of coefficients may be the opposite of what they should be, making it difficult to interpret regression coefficients, and </a:t>
            </a:r>
            <a:r>
              <a:rPr lang="en-US" sz="2000" b="0" i="1" u="none" strike="noStrike" cap="none" dirty="0">
                <a:solidFill>
                  <a:srgbClr val="000000"/>
                </a:solidFill>
                <a:latin typeface="+mn-lt"/>
                <a:sym typeface="Arial"/>
              </a:rPr>
              <a:t>p</a:t>
            </a:r>
            <a:r>
              <a:rPr lang="en-US" sz="2000" b="0" i="0" u="none" strike="noStrike" cap="none" dirty="0">
                <a:solidFill>
                  <a:srgbClr val="000000"/>
                </a:solidFill>
                <a:latin typeface="+mn-lt"/>
                <a:sym typeface="Arial"/>
              </a:rPr>
              <a:t>-values can be inflated.</a:t>
            </a:r>
            <a:endParaRPr sz="2000" b="0" i="0" u="none" strike="noStrike" cap="none" dirty="0">
              <a:solidFill>
                <a:srgbClr val="000000"/>
              </a:solidFill>
              <a:latin typeface="+mn-lt"/>
              <a:sym typeface="Arial"/>
            </a:endParaRPr>
          </a:p>
        </p:txBody>
      </p:sp>
      <p:sp>
        <p:nvSpPr>
          <p:cNvPr id="726" name="Content Placeholder 3"/>
          <p:cNvSpPr txBox="1">
            <a:spLocks noGrp="1"/>
          </p:cNvSpPr>
          <p:nvPr>
            <p:ph type="body" idx="2"/>
          </p:nvPr>
        </p:nvSpPr>
        <p:spPr>
          <a:xfrm>
            <a:off x="457200" y="4514009"/>
            <a:ext cx="2971800" cy="497703"/>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000" b="0" i="0" u="none" strike="noStrike" cap="none" dirty="0">
                <a:solidFill>
                  <a:schemeClr val="dk1"/>
                </a:solidFill>
                <a:latin typeface="+mn-lt"/>
                <a:sym typeface="Arial"/>
              </a:rPr>
              <a:t>Correlations exceeding</a:t>
            </a:r>
            <a:endParaRPr sz="2000" dirty="0">
              <a:latin typeface="+mn-lt"/>
            </a:endParaRPr>
          </a:p>
        </p:txBody>
      </p:sp>
      <p:graphicFrame>
        <p:nvGraphicFramePr>
          <p:cNvPr id="2" name="Object 1" descr="+ or minus 0.7"/>
          <p:cNvGraphicFramePr>
            <a:graphicFrameLocks noChangeAspect="1"/>
          </p:cNvGraphicFramePr>
          <p:nvPr>
            <p:extLst>
              <p:ext uri="{D42A27DB-BD31-4B8C-83A1-F6EECF244321}">
                <p14:modId xmlns:p14="http://schemas.microsoft.com/office/powerpoint/2010/main" val="3568859245"/>
              </p:ext>
            </p:extLst>
          </p:nvPr>
        </p:nvGraphicFramePr>
        <p:xfrm>
          <a:off x="3498573" y="4762860"/>
          <a:ext cx="482810" cy="230909"/>
        </p:xfrm>
        <a:graphic>
          <a:graphicData uri="http://schemas.openxmlformats.org/presentationml/2006/ole">
            <mc:AlternateContent xmlns:mc="http://schemas.openxmlformats.org/markup-compatibility/2006">
              <mc:Choice xmlns:v="urn:schemas-microsoft-com:vml" Requires="v">
                <p:oleObj spid="_x0000_s31838" name="Equation" r:id="rId4" imgW="583920" imgH="279360" progId="Equation.DSMT4">
                  <p:embed/>
                </p:oleObj>
              </mc:Choice>
              <mc:Fallback>
                <p:oleObj name="Equation" r:id="rId4" imgW="583920" imgH="279360" progId="Equation.DSMT4">
                  <p:embed/>
                  <p:pic>
                    <p:nvPicPr>
                      <p:cNvPr id="0" name=""/>
                      <p:cNvPicPr/>
                      <p:nvPr/>
                    </p:nvPicPr>
                    <p:blipFill>
                      <a:blip r:embed="rId5"/>
                      <a:stretch>
                        <a:fillRect/>
                      </a:stretch>
                    </p:blipFill>
                    <p:spPr>
                      <a:xfrm>
                        <a:off x="3498573" y="4762860"/>
                        <a:ext cx="482810" cy="230909"/>
                      </a:xfrm>
                      <a:prstGeom prst="rect">
                        <a:avLst/>
                      </a:prstGeom>
                    </p:spPr>
                  </p:pic>
                </p:oleObj>
              </mc:Fallback>
            </mc:AlternateContent>
          </a:graphicData>
        </a:graphic>
      </p:graphicFrame>
      <p:sp>
        <p:nvSpPr>
          <p:cNvPr id="728" name="Content Placeholder 4"/>
          <p:cNvSpPr txBox="1">
            <a:spLocks noGrp="1"/>
          </p:cNvSpPr>
          <p:nvPr>
            <p:ph type="body" idx="3"/>
          </p:nvPr>
        </p:nvSpPr>
        <p:spPr>
          <a:xfrm>
            <a:off x="4060895" y="4700481"/>
            <a:ext cx="3441456" cy="31123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000" b="0" i="0" u="none" strike="noStrike" cap="none" dirty="0">
                <a:solidFill>
                  <a:schemeClr val="dk1"/>
                </a:solidFill>
                <a:latin typeface="+mn-lt"/>
                <a:sym typeface="Arial"/>
              </a:rPr>
              <a:t>may indicate </a:t>
            </a:r>
            <a:r>
              <a:rPr lang="en-US" sz="2000" b="0" i="0" u="none" strike="noStrike" cap="none" dirty="0" smtClean="0">
                <a:solidFill>
                  <a:schemeClr val="dk1"/>
                </a:solidFill>
                <a:latin typeface="+mn-lt"/>
                <a:sym typeface="Arial"/>
              </a:rPr>
              <a:t>multicollinearity.</a:t>
            </a:r>
            <a:endParaRPr sz="2000" dirty="0">
              <a:latin typeface="+mn-lt"/>
            </a:endParaRPr>
          </a:p>
        </p:txBody>
      </p:sp>
      <p:sp>
        <p:nvSpPr>
          <p:cNvPr id="729" name="Content Placeholder 5"/>
          <p:cNvSpPr txBox="1">
            <a:spLocks noGrp="1"/>
          </p:cNvSpPr>
          <p:nvPr>
            <p:ph type="body" idx="4"/>
          </p:nvPr>
        </p:nvSpPr>
        <p:spPr>
          <a:xfrm>
            <a:off x="457200" y="5092867"/>
            <a:ext cx="8229600" cy="840793"/>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2000" b="0" i="0" u="none" strike="noStrike" cap="none" dirty="0">
                <a:solidFill>
                  <a:schemeClr val="dk1"/>
                </a:solidFill>
                <a:latin typeface="+mn-lt"/>
                <a:ea typeface="Arial"/>
                <a:cs typeface="Arial"/>
                <a:sym typeface="Arial"/>
              </a:rPr>
              <a:t>The </a:t>
            </a:r>
            <a:r>
              <a:rPr lang="en-US" sz="2000" b="1" i="0" u="none" strike="noStrike" cap="none" dirty="0">
                <a:solidFill>
                  <a:schemeClr val="dk1"/>
                </a:solidFill>
                <a:latin typeface="+mn-lt"/>
                <a:ea typeface="Arial"/>
                <a:cs typeface="Arial"/>
                <a:sym typeface="Arial"/>
              </a:rPr>
              <a:t>variance inflation factor </a:t>
            </a:r>
            <a:r>
              <a:rPr lang="en-US" sz="2000" b="0" i="0" u="none" strike="noStrike" cap="none" dirty="0">
                <a:solidFill>
                  <a:schemeClr val="dk1"/>
                </a:solidFill>
                <a:latin typeface="+mn-lt"/>
                <a:ea typeface="Arial"/>
                <a:cs typeface="Arial"/>
                <a:sym typeface="Arial"/>
              </a:rPr>
              <a:t>is a better indicator, but not computed in Excel.</a:t>
            </a:r>
            <a:endParaRPr sz="20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8.14: Identifying Potential </a:t>
            </a:r>
            <a:r>
              <a:rPr lang="en-US" sz="3600" b="1" i="0" u="none" strike="noStrike" cap="none" dirty="0" smtClean="0">
                <a:solidFill>
                  <a:srgbClr val="007FA3"/>
                </a:solidFill>
                <a:latin typeface="+mj-lt"/>
                <a:ea typeface="Arial"/>
                <a:cs typeface="Arial"/>
                <a:sym typeface="Arial"/>
              </a:rPr>
              <a:t>Multicollinearity </a:t>
            </a:r>
            <a:r>
              <a:rPr lang="en-US" sz="2000" b="0" i="0" u="none" strike="noStrike" cap="none" dirty="0" smtClean="0">
                <a:solidFill>
                  <a:srgbClr val="007FA3"/>
                </a:solidFill>
                <a:latin typeface="+mj-lt"/>
                <a:ea typeface="Arial"/>
                <a:cs typeface="Arial"/>
                <a:sym typeface="Arial"/>
              </a:rPr>
              <a:t>(1 of 2)</a:t>
            </a:r>
            <a:endParaRPr sz="2000" b="0" i="0" u="none" strike="noStrike" cap="none" dirty="0">
              <a:solidFill>
                <a:srgbClr val="007FA3"/>
              </a:solidFill>
              <a:latin typeface="+mj-lt"/>
              <a:ea typeface="Arial"/>
              <a:cs typeface="Arial"/>
              <a:sym typeface="Arial"/>
            </a:endParaRPr>
          </a:p>
        </p:txBody>
      </p:sp>
      <p:sp>
        <p:nvSpPr>
          <p:cNvPr id="735" name="Content Placeholder 2"/>
          <p:cNvSpPr txBox="1">
            <a:spLocks noGrp="1"/>
          </p:cNvSpPr>
          <p:nvPr>
            <p:ph type="body" idx="1"/>
          </p:nvPr>
        </p:nvSpPr>
        <p:spPr>
          <a:xfrm>
            <a:off x="457200" y="1600201"/>
            <a:ext cx="8229600" cy="675860"/>
          </a:xfrm>
          <a:prstGeom prst="rect">
            <a:avLst/>
          </a:prstGeom>
          <a:noFill/>
          <a:ln>
            <a:noFill/>
          </a:ln>
        </p:spPr>
        <p:txBody>
          <a:bodyPr spcFirstLastPara="1" wrap="square" lIns="91425" tIns="91425" rIns="91425" bIns="91425" anchor="t" anchorCtr="0">
            <a:noAutofit/>
          </a:bodyPr>
          <a:lstStyle/>
          <a:p>
            <a:pPr marL="255588" marR="0" lvl="0" indent="-255588"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Colleges and Universities correlation matrix; none exceed</a:t>
            </a:r>
            <a:endParaRPr sz="2400" b="0" i="0" u="none" strike="noStrike" cap="none" dirty="0">
              <a:solidFill>
                <a:srgbClr val="000000"/>
              </a:solidFill>
              <a:latin typeface="+mn-lt"/>
              <a:ea typeface="Arial"/>
              <a:cs typeface="Arial"/>
              <a:sym typeface="Arial"/>
            </a:endParaRPr>
          </a:p>
        </p:txBody>
      </p:sp>
      <p:sp>
        <p:nvSpPr>
          <p:cNvPr id="736" name="Content Placeholder 3"/>
          <p:cNvSpPr txBox="1">
            <a:spLocks noGrp="1"/>
          </p:cNvSpPr>
          <p:nvPr>
            <p:ph type="body" idx="2"/>
          </p:nvPr>
        </p:nvSpPr>
        <p:spPr>
          <a:xfrm>
            <a:off x="815381" y="2336555"/>
            <a:ext cx="3905705" cy="38676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rgbClr val="000000"/>
                </a:solidFill>
                <a:latin typeface="+mn-lt"/>
                <a:ea typeface="Arial"/>
                <a:cs typeface="Arial"/>
                <a:sym typeface="Arial"/>
              </a:rPr>
              <a:t>the recommend threshold of</a:t>
            </a:r>
            <a:endParaRPr sz="2400" b="0" i="0" u="none" strike="noStrike" cap="none" dirty="0">
              <a:solidFill>
                <a:srgbClr val="000000"/>
              </a:solidFill>
              <a:latin typeface="+mn-lt"/>
              <a:ea typeface="Arial"/>
              <a:cs typeface="Arial"/>
              <a:sym typeface="Arial"/>
            </a:endParaRPr>
          </a:p>
        </p:txBody>
      </p:sp>
      <p:graphicFrame>
        <p:nvGraphicFramePr>
          <p:cNvPr id="9" name="Object 8" descr="+ or minus 0.7"/>
          <p:cNvGraphicFramePr>
            <a:graphicFrameLocks noChangeAspect="1"/>
          </p:cNvGraphicFramePr>
          <p:nvPr>
            <p:extLst>
              <p:ext uri="{D42A27DB-BD31-4B8C-83A1-F6EECF244321}">
                <p14:modId xmlns:p14="http://schemas.microsoft.com/office/powerpoint/2010/main" val="1019517266"/>
              </p:ext>
            </p:extLst>
          </p:nvPr>
        </p:nvGraphicFramePr>
        <p:xfrm>
          <a:off x="4829418" y="2390238"/>
          <a:ext cx="584200" cy="279400"/>
        </p:xfrm>
        <a:graphic>
          <a:graphicData uri="http://schemas.openxmlformats.org/presentationml/2006/ole">
            <mc:AlternateContent xmlns:mc="http://schemas.openxmlformats.org/markup-compatibility/2006">
              <mc:Choice xmlns:v="urn:schemas-microsoft-com:vml" Requires="v">
                <p:oleObj spid="_x0000_s32860" name="Equation" r:id="rId4" imgW="583920" imgH="279360" progId="Equation.DSMT4">
                  <p:embed/>
                </p:oleObj>
              </mc:Choice>
              <mc:Fallback>
                <p:oleObj name="Equation" r:id="rId4" imgW="583920" imgH="279360" progId="Equation.DSMT4">
                  <p:embed/>
                  <p:pic>
                    <p:nvPicPr>
                      <p:cNvPr id="2" name="Object 1"/>
                      <p:cNvPicPr/>
                      <p:nvPr/>
                    </p:nvPicPr>
                    <p:blipFill>
                      <a:blip r:embed="rId5"/>
                      <a:stretch>
                        <a:fillRect/>
                      </a:stretch>
                    </p:blipFill>
                    <p:spPr>
                      <a:xfrm>
                        <a:off x="4829418" y="2390238"/>
                        <a:ext cx="584200" cy="279400"/>
                      </a:xfrm>
                      <a:prstGeom prst="rect">
                        <a:avLst/>
                      </a:prstGeom>
                    </p:spPr>
                  </p:pic>
                </p:oleObj>
              </mc:Fallback>
            </mc:AlternateContent>
          </a:graphicData>
        </a:graphic>
      </p:graphicFrame>
      <p:pic>
        <p:nvPicPr>
          <p:cNvPr id="2" name="Picture 1" descr="A spreadsheet displays a table. The table has 5 rows and 6 columns. The columns have the following headings from left to right. Blank, Median S A T, Acceptance Rate, Expenditures per student, Top 10% H S, Graduation%. The row entries are as follows. Row 1. Median S A T, 1, Blank, Blank, Blank, Blank. Row 2. Acceptance Rate, Negative 0.601901959, 1, Blank, Blank, Blank. Row 3. Expenditures per student, 0.572741729, Negative 0.284254415, 1, Blank, Blank. Row 4. Top 10% H S, 0.503467995, Negative 0.609720972, 0.505782049, 1, Blank. Row 5. Graduation%, 0.564146827, Negative 0.55037751, 0.042503514, 0.138612667, 1."/>
          <p:cNvPicPr>
            <a:picLocks noChangeAspect="1"/>
          </p:cNvPicPr>
          <p:nvPr/>
        </p:nvPicPr>
        <p:blipFill>
          <a:blip r:embed="rId6"/>
          <a:stretch>
            <a:fillRect/>
          </a:stretch>
        </p:blipFill>
        <p:spPr>
          <a:xfrm>
            <a:off x="1404853" y="2794768"/>
            <a:ext cx="6334293" cy="1207113"/>
          </a:xfrm>
          <a:prstGeom prst="rect">
            <a:avLst/>
          </a:prstGeom>
        </p:spPr>
      </p:pic>
      <p:sp>
        <p:nvSpPr>
          <p:cNvPr id="739" name="Content Placeholder 4"/>
          <p:cNvSpPr txBox="1">
            <a:spLocks noGrp="1"/>
          </p:cNvSpPr>
          <p:nvPr>
            <p:ph type="body" idx="3"/>
          </p:nvPr>
        </p:nvSpPr>
        <p:spPr>
          <a:xfrm>
            <a:off x="457200" y="4127011"/>
            <a:ext cx="8229600" cy="608005"/>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ts val="2400"/>
              <a:buFont typeface="Arial"/>
              <a:buChar char="•"/>
            </a:pPr>
            <a:r>
              <a:rPr lang="en-US" sz="2400" b="0" i="0" u="none" strike="noStrike" cap="none" dirty="0">
                <a:solidFill>
                  <a:schemeClr val="dk1"/>
                </a:solidFill>
                <a:latin typeface="+mn-lt"/>
                <a:ea typeface="Arial"/>
                <a:cs typeface="Arial"/>
                <a:sym typeface="Arial"/>
              </a:rPr>
              <a:t>Banking Data correlation matrix; large correlations exist</a:t>
            </a:r>
            <a:endParaRPr sz="2400" b="0" i="0" u="none" strike="noStrike" cap="none" dirty="0">
              <a:solidFill>
                <a:schemeClr val="dk1"/>
              </a:solidFill>
              <a:latin typeface="+mn-lt"/>
              <a:ea typeface="Arial"/>
              <a:cs typeface="Arial"/>
              <a:sym typeface="Arial"/>
            </a:endParaRPr>
          </a:p>
        </p:txBody>
      </p:sp>
      <p:pic>
        <p:nvPicPr>
          <p:cNvPr id="3" name="Picture 2" descr="A spreadsheet displays a table. The table has 6 rows and 7 columns. The columns have the following headings from left to right. Blank, Age, Education, Income, Home Value, Wealth, Balance. The row entries are as follows. Row 1. Age, 1, Blank, Blank, Blank, Blank, Blank. Row 2. Education, 0.173407147, 1, Blank, Blank, Blank, Blank. Row 3. Income, 0.4771474, 0.57539402, 1, Blank, Blank, Blank. Row 4. Home Value, 0.386493114, 0.753521067, 0.795355158, 1, Blank, Blank. Row 5. Wealth, 0.468091791, 0.469413035, 0.946665447, 0.698477789, 1, Blank. Row 6. Balance, 0.565466834, 0.55488066, 0.951684494, 0.766387128, 0.948711734, 1."/>
          <p:cNvPicPr>
            <a:picLocks noChangeAspect="1"/>
          </p:cNvPicPr>
          <p:nvPr/>
        </p:nvPicPr>
        <p:blipFill>
          <a:blip r:embed="rId7"/>
          <a:stretch>
            <a:fillRect/>
          </a:stretch>
        </p:blipFill>
        <p:spPr>
          <a:xfrm>
            <a:off x="1342010" y="4822074"/>
            <a:ext cx="6120914" cy="148755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p:cNvSpPr>
            <a:spLocks noGrp="1"/>
          </p:cNvSpPr>
          <p:nvPr>
            <p:ph type="title"/>
          </p:nvPr>
        </p:nvSpPr>
        <p:spPr/>
        <p:txBody>
          <a:bodyPr/>
          <a:lstStyle/>
          <a:p>
            <a:r>
              <a:rPr lang="en-US" i="1" dirty="0">
                <a:latin typeface="+mj-lt"/>
              </a:rPr>
              <a:t>R</a:t>
            </a:r>
            <a:r>
              <a:rPr lang="en-US" dirty="0">
                <a:latin typeface="+mj-lt"/>
              </a:rPr>
              <a:t> Squared</a:t>
            </a:r>
          </a:p>
        </p:txBody>
      </p:sp>
      <p:sp>
        <p:nvSpPr>
          <p:cNvPr id="15" name="Content Placeholder 14"/>
          <p:cNvSpPr>
            <a:spLocks noGrp="1"/>
          </p:cNvSpPr>
          <p:nvPr>
            <p:ph type="body" idx="1"/>
          </p:nvPr>
        </p:nvSpPr>
        <p:spPr>
          <a:xfrm>
            <a:off x="457200" y="1724244"/>
            <a:ext cx="487017" cy="482243"/>
          </a:xfrm>
        </p:spPr>
        <p:txBody>
          <a:bodyPr/>
          <a:lstStyle/>
          <a:p>
            <a:pPr marL="0" indent="0">
              <a:spcBef>
                <a:spcPts val="0"/>
              </a:spcBef>
              <a:buSzPct val="100000"/>
            </a:pPr>
            <a:r>
              <a:rPr lang="en-US" dirty="0" smtClean="0">
                <a:latin typeface="+mn-lt"/>
              </a:rPr>
              <a:t>  </a:t>
            </a:r>
            <a:endParaRPr lang="en-US" dirty="0">
              <a:latin typeface="+mn-lt"/>
            </a:endParaRPr>
          </a:p>
        </p:txBody>
      </p:sp>
      <p:graphicFrame>
        <p:nvGraphicFramePr>
          <p:cNvPr id="29" name="Object 28" descr="R squared"/>
          <p:cNvGraphicFramePr>
            <a:graphicFrameLocks noChangeAspect="1"/>
          </p:cNvGraphicFramePr>
          <p:nvPr>
            <p:extLst>
              <p:ext uri="{D42A27DB-BD31-4B8C-83A1-F6EECF244321}">
                <p14:modId xmlns:p14="http://schemas.microsoft.com/office/powerpoint/2010/main" val="904993510"/>
              </p:ext>
            </p:extLst>
          </p:nvPr>
        </p:nvGraphicFramePr>
        <p:xfrm>
          <a:off x="1042712" y="1769253"/>
          <a:ext cx="390525" cy="333375"/>
        </p:xfrm>
        <a:graphic>
          <a:graphicData uri="http://schemas.openxmlformats.org/presentationml/2006/ole">
            <mc:AlternateContent xmlns:mc="http://schemas.openxmlformats.org/markup-compatibility/2006">
              <mc:Choice xmlns:v="urn:schemas-microsoft-com:vml" Requires="v">
                <p:oleObj spid="_x0000_s3504" name="Equation" r:id="rId4" imgW="355320" imgH="304560" progId="Equation.DSMT4">
                  <p:embed/>
                </p:oleObj>
              </mc:Choice>
              <mc:Fallback>
                <p:oleObj name="Equation" r:id="rId4" imgW="355320" imgH="304560" progId="Equation.DSMT4">
                  <p:embed/>
                  <p:pic>
                    <p:nvPicPr>
                      <p:cNvPr id="2" name="Object 1"/>
                      <p:cNvPicPr/>
                      <p:nvPr/>
                    </p:nvPicPr>
                    <p:blipFill>
                      <a:blip r:embed="rId5"/>
                      <a:stretch>
                        <a:fillRect/>
                      </a:stretch>
                    </p:blipFill>
                    <p:spPr>
                      <a:xfrm>
                        <a:off x="1042712" y="1769253"/>
                        <a:ext cx="390525" cy="333375"/>
                      </a:xfrm>
                      <a:prstGeom prst="rect">
                        <a:avLst/>
                      </a:prstGeom>
                    </p:spPr>
                  </p:pic>
                </p:oleObj>
              </mc:Fallback>
            </mc:AlternateContent>
          </a:graphicData>
        </a:graphic>
      </p:graphicFrame>
      <p:sp>
        <p:nvSpPr>
          <p:cNvPr id="16" name="Content Placeholder 15"/>
          <p:cNvSpPr>
            <a:spLocks noGrp="1"/>
          </p:cNvSpPr>
          <p:nvPr>
            <p:ph type="body" idx="2"/>
          </p:nvPr>
        </p:nvSpPr>
        <p:spPr>
          <a:xfrm>
            <a:off x="1530626" y="1699602"/>
            <a:ext cx="6857999" cy="472675"/>
          </a:xfrm>
        </p:spPr>
        <p:txBody>
          <a:bodyPr/>
          <a:lstStyle/>
          <a:p>
            <a:pPr marL="0" lvl="0" indent="0">
              <a:spcBef>
                <a:spcPts val="0"/>
              </a:spcBef>
              <a:buSzPts val="2700"/>
              <a:buNone/>
            </a:pPr>
            <a:r>
              <a:rPr lang="en-US" b="1" dirty="0">
                <a:latin typeface="+mn-lt"/>
              </a:rPr>
              <a:t>(</a:t>
            </a:r>
            <a:r>
              <a:rPr lang="en-US" b="1" i="1" dirty="0">
                <a:latin typeface="+mn-lt"/>
              </a:rPr>
              <a:t>R</a:t>
            </a:r>
            <a:r>
              <a:rPr lang="en-US" b="1" dirty="0">
                <a:latin typeface="+mn-lt"/>
              </a:rPr>
              <a:t>-squared) </a:t>
            </a:r>
            <a:r>
              <a:rPr lang="en-US" dirty="0">
                <a:latin typeface="+mn-lt"/>
              </a:rPr>
              <a:t>is a measure of the “fit” of the</a:t>
            </a:r>
          </a:p>
        </p:txBody>
      </p:sp>
      <p:sp>
        <p:nvSpPr>
          <p:cNvPr id="17" name="Content Placeholder 16"/>
          <p:cNvSpPr>
            <a:spLocks noGrp="1"/>
          </p:cNvSpPr>
          <p:nvPr>
            <p:ph type="body" idx="3"/>
          </p:nvPr>
        </p:nvSpPr>
        <p:spPr>
          <a:xfrm>
            <a:off x="944217" y="2295940"/>
            <a:ext cx="2546418" cy="446913"/>
          </a:xfrm>
        </p:spPr>
        <p:txBody>
          <a:bodyPr/>
          <a:lstStyle/>
          <a:p>
            <a:pPr marL="0" indent="0">
              <a:spcBef>
                <a:spcPts val="0"/>
              </a:spcBef>
              <a:buSzPts val="2700"/>
              <a:buNone/>
            </a:pPr>
            <a:r>
              <a:rPr lang="en-US" dirty="0">
                <a:latin typeface="+mn-lt"/>
              </a:rPr>
              <a:t>line to the data.</a:t>
            </a:r>
          </a:p>
        </p:txBody>
      </p:sp>
      <p:sp>
        <p:nvSpPr>
          <p:cNvPr id="18" name="Content Placeholder 17"/>
          <p:cNvSpPr>
            <a:spLocks noGrp="1"/>
          </p:cNvSpPr>
          <p:nvPr>
            <p:ph type="body" idx="4"/>
          </p:nvPr>
        </p:nvSpPr>
        <p:spPr>
          <a:xfrm>
            <a:off x="457200" y="2809125"/>
            <a:ext cx="2892288" cy="530424"/>
          </a:xfrm>
        </p:spPr>
        <p:txBody>
          <a:bodyPr/>
          <a:lstStyle/>
          <a:p>
            <a:pPr marL="740664" lvl="1" indent="-283464">
              <a:buSzPct val="100000"/>
            </a:pPr>
            <a:r>
              <a:rPr lang="en-US" dirty="0"/>
              <a:t>The value </a:t>
            </a:r>
            <a:r>
              <a:rPr lang="en-US" dirty="0" smtClean="0"/>
              <a:t>of</a:t>
            </a:r>
            <a:endParaRPr lang="en-US" dirty="0">
              <a:latin typeface="+mn-lt"/>
            </a:endParaRPr>
          </a:p>
        </p:txBody>
      </p:sp>
      <p:graphicFrame>
        <p:nvGraphicFramePr>
          <p:cNvPr id="30" name="Object 29" descr="R squared"/>
          <p:cNvGraphicFramePr>
            <a:graphicFrameLocks noChangeAspect="1"/>
          </p:cNvGraphicFramePr>
          <p:nvPr>
            <p:extLst>
              <p:ext uri="{D42A27DB-BD31-4B8C-83A1-F6EECF244321}">
                <p14:modId xmlns:p14="http://schemas.microsoft.com/office/powerpoint/2010/main" val="4260814885"/>
              </p:ext>
            </p:extLst>
          </p:nvPr>
        </p:nvGraphicFramePr>
        <p:xfrm>
          <a:off x="3492196" y="2904309"/>
          <a:ext cx="398145" cy="366713"/>
        </p:xfrm>
        <a:graphic>
          <a:graphicData uri="http://schemas.openxmlformats.org/presentationml/2006/ole">
            <mc:AlternateContent xmlns:mc="http://schemas.openxmlformats.org/markup-compatibility/2006">
              <mc:Choice xmlns:v="urn:schemas-microsoft-com:vml" Requires="v">
                <p:oleObj spid="_x0000_s3505" name="Equation" r:id="rId6" imgW="330120" imgH="304560" progId="Equation.DSMT4">
                  <p:embed/>
                </p:oleObj>
              </mc:Choice>
              <mc:Fallback>
                <p:oleObj name="Equation" r:id="rId6" imgW="330120" imgH="304560" progId="Equation.DSMT4">
                  <p:embed/>
                  <p:pic>
                    <p:nvPicPr>
                      <p:cNvPr id="16" name="Object 15"/>
                      <p:cNvPicPr/>
                      <p:nvPr/>
                    </p:nvPicPr>
                    <p:blipFill>
                      <a:blip r:embed="rId7"/>
                      <a:stretch>
                        <a:fillRect/>
                      </a:stretch>
                    </p:blipFill>
                    <p:spPr>
                      <a:xfrm>
                        <a:off x="3492196" y="2904309"/>
                        <a:ext cx="398145" cy="366713"/>
                      </a:xfrm>
                      <a:prstGeom prst="rect">
                        <a:avLst/>
                      </a:prstGeom>
                    </p:spPr>
                  </p:pic>
                </p:oleObj>
              </mc:Fallback>
            </mc:AlternateContent>
          </a:graphicData>
        </a:graphic>
      </p:graphicFrame>
      <p:sp>
        <p:nvSpPr>
          <p:cNvPr id="19" name="Content Placeholder 18"/>
          <p:cNvSpPr>
            <a:spLocks noGrp="1"/>
          </p:cNvSpPr>
          <p:nvPr>
            <p:ph type="body" idx="5"/>
          </p:nvPr>
        </p:nvSpPr>
        <p:spPr>
          <a:xfrm>
            <a:off x="4033049" y="2910757"/>
            <a:ext cx="3995530" cy="462062"/>
          </a:xfrm>
        </p:spPr>
        <p:txBody>
          <a:bodyPr/>
          <a:lstStyle/>
          <a:p>
            <a:pPr marL="0" lvl="1" indent="0">
              <a:spcBef>
                <a:spcPts val="0"/>
              </a:spcBef>
              <a:buSzPts val="2300"/>
              <a:buNone/>
            </a:pPr>
            <a:r>
              <a:rPr lang="en-US" dirty="0"/>
              <a:t>will be between 0 and 1</a:t>
            </a:r>
            <a:r>
              <a:rPr lang="en-US" dirty="0" smtClean="0"/>
              <a:t>.</a:t>
            </a:r>
            <a:endParaRPr lang="en-US" dirty="0"/>
          </a:p>
        </p:txBody>
      </p:sp>
      <p:sp>
        <p:nvSpPr>
          <p:cNvPr id="20" name="Content Placeholder 19"/>
          <p:cNvSpPr>
            <a:spLocks noGrp="1"/>
          </p:cNvSpPr>
          <p:nvPr>
            <p:ph type="body" idx="6"/>
          </p:nvPr>
        </p:nvSpPr>
        <p:spPr>
          <a:xfrm>
            <a:off x="457200" y="3406089"/>
            <a:ext cx="7732643" cy="531583"/>
          </a:xfrm>
        </p:spPr>
        <p:txBody>
          <a:bodyPr/>
          <a:lstStyle/>
          <a:p>
            <a:pPr lvl="1" indent="-457200">
              <a:buSzPct val="100000"/>
            </a:pPr>
            <a:r>
              <a:rPr lang="en-US" dirty="0">
                <a:latin typeface="+mn-lt"/>
              </a:rPr>
              <a:t>A value of 1.0 indicates a perfect fit and </a:t>
            </a:r>
            <a:r>
              <a:rPr lang="en-US" dirty="0" smtClean="0">
                <a:latin typeface="+mn-lt"/>
              </a:rPr>
              <a:t>all</a:t>
            </a:r>
            <a:endParaRPr lang="en-US" dirty="0">
              <a:latin typeface="+mn-lt"/>
            </a:endParaRPr>
          </a:p>
        </p:txBody>
      </p:sp>
      <p:sp>
        <p:nvSpPr>
          <p:cNvPr id="21" name="Content Placeholder 20"/>
          <p:cNvSpPr>
            <a:spLocks noGrp="1"/>
          </p:cNvSpPr>
          <p:nvPr>
            <p:ph type="body" idx="7"/>
          </p:nvPr>
        </p:nvSpPr>
        <p:spPr>
          <a:xfrm>
            <a:off x="1193592" y="4003054"/>
            <a:ext cx="7493207" cy="440663"/>
          </a:xfrm>
        </p:spPr>
        <p:txBody>
          <a:bodyPr/>
          <a:lstStyle/>
          <a:p>
            <a:pPr marL="0" lvl="1" indent="0">
              <a:spcBef>
                <a:spcPts val="0"/>
              </a:spcBef>
              <a:buNone/>
            </a:pPr>
            <a:r>
              <a:rPr lang="en-US" dirty="0">
                <a:latin typeface="+mn-lt"/>
              </a:rPr>
              <a:t>data </a:t>
            </a:r>
            <a:r>
              <a:rPr lang="en-US" dirty="0" smtClean="0">
                <a:latin typeface="+mn-lt"/>
              </a:rPr>
              <a:t>points </a:t>
            </a:r>
            <a:r>
              <a:rPr lang="en-US" dirty="0">
                <a:latin typeface="+mn-lt"/>
              </a:rPr>
              <a:t>would lie on the line; the larger </a:t>
            </a:r>
            <a:r>
              <a:rPr lang="en-US" dirty="0" smtClean="0">
                <a:latin typeface="+mn-lt"/>
              </a:rPr>
              <a:t>the</a:t>
            </a:r>
            <a:endParaRPr lang="en-US" dirty="0">
              <a:latin typeface="+mn-lt"/>
            </a:endParaRPr>
          </a:p>
        </p:txBody>
      </p:sp>
      <p:sp>
        <p:nvSpPr>
          <p:cNvPr id="22" name="Content Placeholder 21"/>
          <p:cNvSpPr>
            <a:spLocks noGrp="1"/>
          </p:cNvSpPr>
          <p:nvPr>
            <p:ph type="body" idx="8"/>
          </p:nvPr>
        </p:nvSpPr>
        <p:spPr>
          <a:xfrm>
            <a:off x="1193592" y="4509099"/>
            <a:ext cx="1390582" cy="440663"/>
          </a:xfrm>
        </p:spPr>
        <p:txBody>
          <a:bodyPr/>
          <a:lstStyle/>
          <a:p>
            <a:pPr marL="0" lvl="1" indent="0">
              <a:spcBef>
                <a:spcPts val="0"/>
              </a:spcBef>
              <a:buSzPts val="2300"/>
              <a:buNone/>
            </a:pPr>
            <a:r>
              <a:rPr lang="en-US" dirty="0">
                <a:latin typeface="+mn-lt"/>
              </a:rPr>
              <a:t>value of</a:t>
            </a:r>
          </a:p>
        </p:txBody>
      </p:sp>
      <p:graphicFrame>
        <p:nvGraphicFramePr>
          <p:cNvPr id="31" name="Object 30" descr="R squared"/>
          <p:cNvGraphicFramePr>
            <a:graphicFrameLocks noChangeAspect="1"/>
          </p:cNvGraphicFramePr>
          <p:nvPr>
            <p:extLst>
              <p:ext uri="{D42A27DB-BD31-4B8C-83A1-F6EECF244321}">
                <p14:modId xmlns:p14="http://schemas.microsoft.com/office/powerpoint/2010/main" val="2381297042"/>
              </p:ext>
            </p:extLst>
          </p:nvPr>
        </p:nvGraphicFramePr>
        <p:xfrm>
          <a:off x="2679054" y="4533170"/>
          <a:ext cx="398145" cy="366713"/>
        </p:xfrm>
        <a:graphic>
          <a:graphicData uri="http://schemas.openxmlformats.org/presentationml/2006/ole">
            <mc:AlternateContent xmlns:mc="http://schemas.openxmlformats.org/markup-compatibility/2006">
              <mc:Choice xmlns:v="urn:schemas-microsoft-com:vml" Requires="v">
                <p:oleObj spid="_x0000_s3506" name="Equation" r:id="rId8" imgW="330120" imgH="304560" progId="Equation.DSMT4">
                  <p:embed/>
                </p:oleObj>
              </mc:Choice>
              <mc:Fallback>
                <p:oleObj name="Equation" r:id="rId8" imgW="330120" imgH="304560" progId="Equation.DSMT4">
                  <p:embed/>
                  <p:pic>
                    <p:nvPicPr>
                      <p:cNvPr id="30" name="Object 29"/>
                      <p:cNvPicPr/>
                      <p:nvPr/>
                    </p:nvPicPr>
                    <p:blipFill>
                      <a:blip r:embed="rId9"/>
                      <a:stretch>
                        <a:fillRect/>
                      </a:stretch>
                    </p:blipFill>
                    <p:spPr>
                      <a:xfrm>
                        <a:off x="2679054" y="4533170"/>
                        <a:ext cx="398145" cy="366713"/>
                      </a:xfrm>
                      <a:prstGeom prst="rect">
                        <a:avLst/>
                      </a:prstGeom>
                    </p:spPr>
                  </p:pic>
                </p:oleObj>
              </mc:Fallback>
            </mc:AlternateContent>
          </a:graphicData>
        </a:graphic>
      </p:graphicFrame>
      <p:sp>
        <p:nvSpPr>
          <p:cNvPr id="23" name="Content Placeholder 22"/>
          <p:cNvSpPr>
            <a:spLocks noGrp="1"/>
          </p:cNvSpPr>
          <p:nvPr>
            <p:ph type="body" idx="9"/>
          </p:nvPr>
        </p:nvSpPr>
        <p:spPr>
          <a:xfrm>
            <a:off x="3172079" y="4509099"/>
            <a:ext cx="2766384" cy="451282"/>
          </a:xfrm>
        </p:spPr>
        <p:txBody>
          <a:bodyPr/>
          <a:lstStyle/>
          <a:p>
            <a:pPr marL="0" lvl="1" indent="0">
              <a:spcBef>
                <a:spcPts val="0"/>
              </a:spcBef>
              <a:buSzPts val="2300"/>
              <a:buNone/>
            </a:pPr>
            <a:r>
              <a:rPr lang="en-US" dirty="0">
                <a:latin typeface="+mn-lt"/>
              </a:rPr>
              <a:t>the </a:t>
            </a:r>
            <a:r>
              <a:rPr lang="en-US" dirty="0" smtClean="0">
                <a:latin typeface="+mn-lt"/>
              </a:rPr>
              <a:t>better </a:t>
            </a:r>
            <a:r>
              <a:rPr lang="en-US" dirty="0">
                <a:latin typeface="+mn-lt"/>
              </a:rPr>
              <a:t>the fit</a:t>
            </a:r>
            <a:r>
              <a:rPr lang="en-US" dirty="0" smtClean="0">
                <a:latin typeface="+mn-lt"/>
              </a:rPr>
              <a:t>.</a:t>
            </a:r>
            <a:endParaRPr lang="en-US" dirty="0">
              <a:latin typeface="+mn-lt"/>
            </a:endParaRPr>
          </a:p>
        </p:txBody>
      </p:sp>
    </p:spTree>
    <p:extLst>
      <p:ext uri="{BB962C8B-B14F-4D97-AF65-F5344CB8AC3E}">
        <p14:creationId xmlns:p14="http://schemas.microsoft.com/office/powerpoint/2010/main" val="32560149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lvl="0"/>
            <a:r>
              <a:rPr lang="en-US" dirty="0">
                <a:latin typeface="+mj-lt"/>
              </a:rPr>
              <a:t>Example 8.14: Identifying Potential Multicollinearity </a:t>
            </a:r>
            <a:r>
              <a:rPr lang="en-US" sz="2000" b="0" dirty="0" smtClean="0">
                <a:latin typeface="+mj-lt"/>
              </a:rPr>
              <a:t>(2 </a:t>
            </a:r>
            <a:r>
              <a:rPr lang="en-US" sz="2000" b="0" dirty="0">
                <a:latin typeface="+mj-lt"/>
              </a:rPr>
              <a:t>of 2)</a:t>
            </a:r>
            <a:endParaRPr sz="3600" b="1" i="0" u="none" strike="noStrike" cap="none" dirty="0">
              <a:solidFill>
                <a:srgbClr val="007FA3"/>
              </a:solidFill>
              <a:latin typeface="+mj-lt"/>
              <a:sym typeface="Arial"/>
            </a:endParaRPr>
          </a:p>
        </p:txBody>
      </p:sp>
      <p:sp>
        <p:nvSpPr>
          <p:cNvPr id="746" name="Content Placeholder 2"/>
          <p:cNvSpPr txBox="1">
            <a:spLocks noGrp="1"/>
          </p:cNvSpPr>
          <p:nvPr>
            <p:ph type="body" idx="1"/>
          </p:nvPr>
        </p:nvSpPr>
        <p:spPr>
          <a:xfrm>
            <a:off x="457200" y="1600200"/>
            <a:ext cx="6096000" cy="596347"/>
          </a:xfrm>
          <a:prstGeom prst="rect">
            <a:avLst/>
          </a:prstGeom>
          <a:noFill/>
          <a:ln>
            <a:noFill/>
          </a:ln>
        </p:spPr>
        <p:txBody>
          <a:bodyPr spcFirstLastPara="1" wrap="square" lIns="91425" tIns="91425" rIns="91425" bIns="91425" anchor="t" anchorCtr="0">
            <a:noAutofit/>
          </a:bodyPr>
          <a:lstStyle/>
          <a:p>
            <a:pPr marL="255600" marR="0" lvl="0" indent="-255600" algn="l" rtl="0">
              <a:spcAft>
                <a:spcPts val="0"/>
              </a:spcAft>
              <a:buClr>
                <a:srgbClr val="007FA3"/>
              </a:buClr>
              <a:buSzPts val="2000"/>
              <a:buFont typeface="Arial"/>
              <a:buChar char="•"/>
            </a:pPr>
            <a:r>
              <a:rPr lang="en-US" sz="2000" b="0" i="0" u="none" strike="noStrike" cap="none" dirty="0">
                <a:solidFill>
                  <a:schemeClr val="dk1"/>
                </a:solidFill>
                <a:latin typeface="+mn-lt"/>
                <a:ea typeface="Arial"/>
                <a:cs typeface="Arial"/>
                <a:sym typeface="Arial"/>
              </a:rPr>
              <a:t>If we remove Wealth from the model, the adjusted</a:t>
            </a:r>
            <a:endParaRPr sz="2000" b="0" i="0" u="none" strike="noStrike" cap="none" dirty="0">
              <a:solidFill>
                <a:srgbClr val="000000"/>
              </a:solidFill>
              <a:latin typeface="+mn-lt"/>
              <a:ea typeface="Arial"/>
              <a:cs typeface="Arial"/>
              <a:sym typeface="Arial"/>
            </a:endParaRPr>
          </a:p>
        </p:txBody>
      </p:sp>
      <p:graphicFrame>
        <p:nvGraphicFramePr>
          <p:cNvPr id="17" name="Object 16" descr="R squared"/>
          <p:cNvGraphicFramePr>
            <a:graphicFrameLocks noChangeAspect="1"/>
          </p:cNvGraphicFramePr>
          <p:nvPr>
            <p:extLst>
              <p:ext uri="{D42A27DB-BD31-4B8C-83A1-F6EECF244321}">
                <p14:modId xmlns:p14="http://schemas.microsoft.com/office/powerpoint/2010/main" val="3730976148"/>
              </p:ext>
            </p:extLst>
          </p:nvPr>
        </p:nvGraphicFramePr>
        <p:xfrm>
          <a:off x="6602895" y="1848542"/>
          <a:ext cx="323274" cy="311728"/>
        </p:xfrm>
        <a:graphic>
          <a:graphicData uri="http://schemas.openxmlformats.org/presentationml/2006/ole">
            <mc:AlternateContent xmlns:mc="http://schemas.openxmlformats.org/markup-compatibility/2006">
              <mc:Choice xmlns:v="urn:schemas-microsoft-com:vml" Requires="v">
                <p:oleObj spid="_x0000_s34064" name="Equation" r:id="rId4" imgW="355320" imgH="342720" progId="Equation.DSMT4">
                  <p:embed/>
                </p:oleObj>
              </mc:Choice>
              <mc:Fallback>
                <p:oleObj name="Equation" r:id="rId4" imgW="355320" imgH="342720" progId="Equation.DSMT4">
                  <p:embed/>
                  <p:pic>
                    <p:nvPicPr>
                      <p:cNvPr id="15" name="Object 14"/>
                      <p:cNvPicPr/>
                      <p:nvPr/>
                    </p:nvPicPr>
                    <p:blipFill>
                      <a:blip r:embed="rId5"/>
                      <a:stretch>
                        <a:fillRect/>
                      </a:stretch>
                    </p:blipFill>
                    <p:spPr>
                      <a:xfrm>
                        <a:off x="6602895" y="1848542"/>
                        <a:ext cx="323274" cy="311728"/>
                      </a:xfrm>
                      <a:prstGeom prst="rect">
                        <a:avLst/>
                      </a:prstGeom>
                    </p:spPr>
                  </p:pic>
                </p:oleObj>
              </mc:Fallback>
            </mc:AlternateContent>
          </a:graphicData>
        </a:graphic>
      </p:graphicFrame>
      <p:sp>
        <p:nvSpPr>
          <p:cNvPr id="748" name="Content Placeholder 3"/>
          <p:cNvSpPr txBox="1">
            <a:spLocks noGrp="1"/>
          </p:cNvSpPr>
          <p:nvPr>
            <p:ph type="body" idx="2"/>
          </p:nvPr>
        </p:nvSpPr>
        <p:spPr>
          <a:xfrm>
            <a:off x="7005681" y="1900046"/>
            <a:ext cx="990600" cy="29650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sym typeface="Arial"/>
              </a:rPr>
              <a:t>drops to</a:t>
            </a:r>
            <a:endParaRPr dirty="0">
              <a:latin typeface="+mn-lt"/>
            </a:endParaRPr>
          </a:p>
        </p:txBody>
      </p:sp>
      <p:sp>
        <p:nvSpPr>
          <p:cNvPr id="749" name="Content Placeholder 4"/>
          <p:cNvSpPr txBox="1">
            <a:spLocks noGrp="1"/>
          </p:cNvSpPr>
          <p:nvPr>
            <p:ph type="body" idx="3"/>
          </p:nvPr>
        </p:nvSpPr>
        <p:spPr>
          <a:xfrm>
            <a:off x="824753" y="2246242"/>
            <a:ext cx="7100047" cy="31155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ea typeface="Arial"/>
                <a:cs typeface="Arial"/>
                <a:sym typeface="Arial"/>
              </a:rPr>
              <a:t>0.9201, but we discover that Education is no longer significant.</a:t>
            </a:r>
            <a:endParaRPr sz="2000" b="0" i="0" u="none" strike="noStrike" cap="none" dirty="0">
              <a:solidFill>
                <a:schemeClr val="dk1"/>
              </a:solidFill>
              <a:latin typeface="+mn-lt"/>
              <a:ea typeface="Arial"/>
              <a:cs typeface="Arial"/>
              <a:sym typeface="Arial"/>
            </a:endParaRPr>
          </a:p>
        </p:txBody>
      </p:sp>
      <p:sp>
        <p:nvSpPr>
          <p:cNvPr id="750" name="Content Placeholder 5"/>
          <p:cNvSpPr txBox="1">
            <a:spLocks noGrp="1"/>
          </p:cNvSpPr>
          <p:nvPr>
            <p:ph type="body" idx="4"/>
          </p:nvPr>
        </p:nvSpPr>
        <p:spPr>
          <a:xfrm>
            <a:off x="457200" y="2607489"/>
            <a:ext cx="7821768" cy="522648"/>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ts val="2000"/>
              <a:buFont typeface="Arial"/>
              <a:buChar char="•"/>
            </a:pPr>
            <a:r>
              <a:rPr lang="en-US" sz="2000" b="0" i="0" u="none" strike="noStrike" cap="none" dirty="0">
                <a:solidFill>
                  <a:schemeClr val="dk1"/>
                </a:solidFill>
                <a:latin typeface="+mn-lt"/>
                <a:sym typeface="Arial"/>
              </a:rPr>
              <a:t>Dropping Education and leaving only Age and Income in the model</a:t>
            </a:r>
            <a:endParaRPr dirty="0">
              <a:latin typeface="+mn-lt"/>
            </a:endParaRPr>
          </a:p>
        </p:txBody>
      </p:sp>
      <p:sp>
        <p:nvSpPr>
          <p:cNvPr id="751" name="Content Placeholder 6"/>
          <p:cNvSpPr txBox="1">
            <a:spLocks noGrp="1"/>
          </p:cNvSpPr>
          <p:nvPr>
            <p:ph type="body" idx="5"/>
          </p:nvPr>
        </p:nvSpPr>
        <p:spPr>
          <a:xfrm>
            <a:off x="715423" y="3169893"/>
            <a:ext cx="2451847" cy="31155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sym typeface="Arial"/>
              </a:rPr>
              <a:t>results in an adjusted</a:t>
            </a:r>
            <a:endParaRPr dirty="0">
              <a:latin typeface="+mn-lt"/>
            </a:endParaRPr>
          </a:p>
        </p:txBody>
      </p:sp>
      <p:graphicFrame>
        <p:nvGraphicFramePr>
          <p:cNvPr id="18" name="Object 17" descr="R squared"/>
          <p:cNvGraphicFramePr>
            <a:graphicFrameLocks noChangeAspect="1"/>
          </p:cNvGraphicFramePr>
          <p:nvPr>
            <p:extLst>
              <p:ext uri="{D42A27DB-BD31-4B8C-83A1-F6EECF244321}">
                <p14:modId xmlns:p14="http://schemas.microsoft.com/office/powerpoint/2010/main" val="3232395603"/>
              </p:ext>
            </p:extLst>
          </p:nvPr>
        </p:nvGraphicFramePr>
        <p:xfrm>
          <a:off x="3246242" y="3139900"/>
          <a:ext cx="323274" cy="311728"/>
        </p:xfrm>
        <a:graphic>
          <a:graphicData uri="http://schemas.openxmlformats.org/presentationml/2006/ole">
            <mc:AlternateContent xmlns:mc="http://schemas.openxmlformats.org/markup-compatibility/2006">
              <mc:Choice xmlns:v="urn:schemas-microsoft-com:vml" Requires="v">
                <p:oleObj spid="_x0000_s34065" name="Equation" r:id="rId6" imgW="355320" imgH="342720" progId="Equation.DSMT4">
                  <p:embed/>
                </p:oleObj>
              </mc:Choice>
              <mc:Fallback>
                <p:oleObj name="Equation" r:id="rId6" imgW="355320" imgH="342720" progId="Equation.DSMT4">
                  <p:embed/>
                  <p:pic>
                    <p:nvPicPr>
                      <p:cNvPr id="17" name="Object 16"/>
                      <p:cNvPicPr/>
                      <p:nvPr/>
                    </p:nvPicPr>
                    <p:blipFill>
                      <a:blip r:embed="rId5"/>
                      <a:stretch>
                        <a:fillRect/>
                      </a:stretch>
                    </p:blipFill>
                    <p:spPr>
                      <a:xfrm>
                        <a:off x="3246242" y="3139900"/>
                        <a:ext cx="323274" cy="311728"/>
                      </a:xfrm>
                      <a:prstGeom prst="rect">
                        <a:avLst/>
                      </a:prstGeom>
                    </p:spPr>
                  </p:pic>
                </p:oleObj>
              </mc:Fallback>
            </mc:AlternateContent>
          </a:graphicData>
        </a:graphic>
      </p:graphicFrame>
      <p:sp>
        <p:nvSpPr>
          <p:cNvPr id="753" name="Content Placeholder 7"/>
          <p:cNvSpPr txBox="1">
            <a:spLocks noGrp="1"/>
          </p:cNvSpPr>
          <p:nvPr>
            <p:ph type="body" idx="6"/>
          </p:nvPr>
        </p:nvSpPr>
        <p:spPr>
          <a:xfrm>
            <a:off x="3648487" y="3168346"/>
            <a:ext cx="1211747" cy="31309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ea typeface="Arial"/>
                <a:cs typeface="Arial"/>
                <a:sym typeface="Arial"/>
              </a:rPr>
              <a:t>of 0.9202.</a:t>
            </a:r>
            <a:endParaRPr sz="2000" b="0" i="0" u="none" strike="noStrike" cap="none" dirty="0">
              <a:solidFill>
                <a:schemeClr val="dk1"/>
              </a:solidFill>
              <a:latin typeface="+mn-lt"/>
              <a:ea typeface="Arial"/>
              <a:cs typeface="Arial"/>
              <a:sym typeface="Arial"/>
            </a:endParaRPr>
          </a:p>
        </p:txBody>
      </p:sp>
      <p:sp>
        <p:nvSpPr>
          <p:cNvPr id="754" name="Content Placeholder 8"/>
          <p:cNvSpPr txBox="1">
            <a:spLocks noGrp="1"/>
          </p:cNvSpPr>
          <p:nvPr>
            <p:ph type="body" idx="7"/>
          </p:nvPr>
        </p:nvSpPr>
        <p:spPr>
          <a:xfrm>
            <a:off x="457200" y="3539532"/>
            <a:ext cx="8229600" cy="505695"/>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ts val="2000"/>
              <a:buFont typeface="Arial"/>
              <a:buChar char="•"/>
            </a:pPr>
            <a:r>
              <a:rPr lang="en-US" sz="2000" b="0" i="0" u="none" strike="noStrike" cap="none" dirty="0">
                <a:solidFill>
                  <a:schemeClr val="dk1"/>
                </a:solidFill>
                <a:latin typeface="+mn-lt"/>
                <a:ea typeface="Arial"/>
                <a:cs typeface="Arial"/>
                <a:sym typeface="Arial"/>
              </a:rPr>
              <a:t>However, if we remove Income from the model instead of Wealth</a:t>
            </a:r>
            <a:r>
              <a:rPr lang="en-US" sz="2000" b="0" i="0" u="none" strike="noStrike" cap="none" dirty="0" smtClean="0">
                <a:solidFill>
                  <a:schemeClr val="dk1"/>
                </a:solidFill>
                <a:latin typeface="+mn-lt"/>
                <a:ea typeface="Arial"/>
                <a:cs typeface="Arial"/>
                <a:sym typeface="Arial"/>
              </a:rPr>
              <a:t>, the</a:t>
            </a:r>
            <a:endParaRPr sz="2000" b="0" i="0" u="none" strike="noStrike" cap="none" dirty="0">
              <a:solidFill>
                <a:schemeClr val="dk1"/>
              </a:solidFill>
              <a:latin typeface="+mn-lt"/>
              <a:ea typeface="Arial"/>
              <a:cs typeface="Arial"/>
              <a:sym typeface="Arial"/>
            </a:endParaRPr>
          </a:p>
        </p:txBody>
      </p:sp>
      <p:sp>
        <p:nvSpPr>
          <p:cNvPr id="755" name="Content Placeholder 9"/>
          <p:cNvSpPr txBox="1">
            <a:spLocks noGrp="1"/>
          </p:cNvSpPr>
          <p:nvPr>
            <p:ph type="body" idx="8"/>
          </p:nvPr>
        </p:nvSpPr>
        <p:spPr>
          <a:xfrm>
            <a:off x="715423" y="4089825"/>
            <a:ext cx="1093499" cy="33360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smtClean="0">
                <a:solidFill>
                  <a:schemeClr val="dk1"/>
                </a:solidFill>
                <a:latin typeface="+mn-lt"/>
                <a:sym typeface="Arial"/>
              </a:rPr>
              <a:t>Adjusted</a:t>
            </a:r>
            <a:endParaRPr dirty="0">
              <a:latin typeface="+mn-lt"/>
            </a:endParaRPr>
          </a:p>
        </p:txBody>
      </p:sp>
      <p:graphicFrame>
        <p:nvGraphicFramePr>
          <p:cNvPr id="19" name="Object 18" descr="R squared"/>
          <p:cNvGraphicFramePr>
            <a:graphicFrameLocks noChangeAspect="1"/>
          </p:cNvGraphicFramePr>
          <p:nvPr>
            <p:extLst>
              <p:ext uri="{D42A27DB-BD31-4B8C-83A1-F6EECF244321}">
                <p14:modId xmlns:p14="http://schemas.microsoft.com/office/powerpoint/2010/main" val="3973182578"/>
              </p:ext>
            </p:extLst>
          </p:nvPr>
        </p:nvGraphicFramePr>
        <p:xfrm>
          <a:off x="1878495" y="4045227"/>
          <a:ext cx="323274" cy="311728"/>
        </p:xfrm>
        <a:graphic>
          <a:graphicData uri="http://schemas.openxmlformats.org/presentationml/2006/ole">
            <mc:AlternateContent xmlns:mc="http://schemas.openxmlformats.org/markup-compatibility/2006">
              <mc:Choice xmlns:v="urn:schemas-microsoft-com:vml" Requires="v">
                <p:oleObj spid="_x0000_s34066" name="Equation" r:id="rId7" imgW="355320" imgH="342720" progId="Equation.DSMT4">
                  <p:embed/>
                </p:oleObj>
              </mc:Choice>
              <mc:Fallback>
                <p:oleObj name="Equation" r:id="rId7" imgW="355320" imgH="342720" progId="Equation.DSMT4">
                  <p:embed/>
                  <p:pic>
                    <p:nvPicPr>
                      <p:cNvPr id="18" name="Object 17"/>
                      <p:cNvPicPr/>
                      <p:nvPr/>
                    </p:nvPicPr>
                    <p:blipFill>
                      <a:blip r:embed="rId5"/>
                      <a:stretch>
                        <a:fillRect/>
                      </a:stretch>
                    </p:blipFill>
                    <p:spPr>
                      <a:xfrm>
                        <a:off x="1878495" y="4045227"/>
                        <a:ext cx="323274" cy="311728"/>
                      </a:xfrm>
                      <a:prstGeom prst="rect">
                        <a:avLst/>
                      </a:prstGeom>
                    </p:spPr>
                  </p:pic>
                </p:oleObj>
              </mc:Fallback>
            </mc:AlternateContent>
          </a:graphicData>
        </a:graphic>
      </p:graphicFrame>
      <p:sp>
        <p:nvSpPr>
          <p:cNvPr id="757" name="Content Placeholder 10"/>
          <p:cNvSpPr txBox="1">
            <a:spLocks noGrp="1"/>
          </p:cNvSpPr>
          <p:nvPr>
            <p:ph type="body" idx="9"/>
          </p:nvPr>
        </p:nvSpPr>
        <p:spPr>
          <a:xfrm>
            <a:off x="2308237" y="4092574"/>
            <a:ext cx="5486400" cy="34220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sym typeface="Arial"/>
              </a:rPr>
              <a:t>drops to only 0.9345, and all remaining variables</a:t>
            </a:r>
            <a:endParaRPr dirty="0">
              <a:latin typeface="+mn-lt"/>
            </a:endParaRPr>
          </a:p>
        </p:txBody>
      </p:sp>
      <p:sp>
        <p:nvSpPr>
          <p:cNvPr id="758" name="Content Placeholder 11"/>
          <p:cNvSpPr txBox="1">
            <a:spLocks noGrp="1"/>
          </p:cNvSpPr>
          <p:nvPr>
            <p:ph type="body" idx="13"/>
          </p:nvPr>
        </p:nvSpPr>
        <p:spPr>
          <a:xfrm>
            <a:off x="715423" y="4468752"/>
            <a:ext cx="5181600" cy="362954"/>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000"/>
              <a:buFont typeface="Arial"/>
              <a:buNone/>
            </a:pPr>
            <a:r>
              <a:rPr lang="en-US" sz="2000" b="0" i="0" u="none" strike="noStrike" cap="none" dirty="0">
                <a:solidFill>
                  <a:schemeClr val="dk1"/>
                </a:solidFill>
                <a:latin typeface="+mn-lt"/>
                <a:sym typeface="Arial"/>
              </a:rPr>
              <a:t>(Age, Education, and Wealth) are significant.</a:t>
            </a:r>
            <a:endParaRPr dirty="0">
              <a:latin typeface="+mn-lt"/>
            </a:endParaRPr>
          </a:p>
        </p:txBody>
      </p:sp>
      <p:pic>
        <p:nvPicPr>
          <p:cNvPr id="2" name="Picture 1" descr="A spreadsheet titled, Summary output, has a regression analysis table and two ANOVA tables with age, education, and wealth as variables. The first table titled, Regression Statistics, has 5 rows and 2 columns. The row entries are as follows. Row 1. Multiple R, 0.967710981. Row 2. R Square, 0.936464543. Row 3. Adjusted R Square, 0.93451958. Row 4. Standard Error, 2225.695322. Row 5. Observations, 102. The second table titled, ANOVA, has 3 rows and 6 columns. The columns have the following headings from left to right. Blank, d f, S S, M S, F, Significance F. The row entries are as follows. Row 1. Regression, 3, 7155379617, 2385126539, 481.4819367, 1.71667 E, 58. Row 2. Residual, 98, 485464527.3, 4953719.667, Blank, Blank. Row 3. Total, 101, 7640844145, Blank, Blank, Blank. The third table has 4 rows and 7 columns. The columns have the following headings from left to right. Blank, Coefficients, Standard Error, T Statistics, P value, Lower 95%, Upper 95%. The row entries are as follows. Row 1. Intercept, Negative 17732.45142, 3801.662822, Negative 4.664393517, 9.79978 E, 0 6, Negative 25276.72757, Negative 10188.17528. Row 2. Age, 367.8214086, 64.59823831, 5.693985134, 1.2977 E, 0 7, 239.6283071, 496.0145102. Row 3. Education, 1300.308712, 249.9731413, 5.201793703, 1.08292 E, 0 6, 804.2451489, 1796.372276. Row 4. Wealth, 0.116467903, 0.004679827, 24.88722652, 3.75813 E, 44, 0.107180939, 0.125754866."/>
          <p:cNvPicPr>
            <a:picLocks noChangeAspect="1"/>
          </p:cNvPicPr>
          <p:nvPr/>
        </p:nvPicPr>
        <p:blipFill>
          <a:blip r:embed="rId8"/>
          <a:stretch>
            <a:fillRect/>
          </a:stretch>
        </p:blipFill>
        <p:spPr>
          <a:xfrm>
            <a:off x="3131613" y="4906928"/>
            <a:ext cx="2721749" cy="1393050"/>
          </a:xfrm>
          <a:prstGeom prst="rect">
            <a:avLst/>
          </a:prstGeom>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Practical Issues in Trendline and Regression Modeling</a:t>
            </a:r>
            <a:endParaRPr sz="3600" b="1" i="0" u="none" strike="noStrike" cap="none" dirty="0">
              <a:solidFill>
                <a:srgbClr val="007FA3"/>
              </a:solidFill>
              <a:latin typeface="+mj-lt"/>
              <a:ea typeface="Arial"/>
              <a:cs typeface="Arial"/>
              <a:sym typeface="Arial"/>
            </a:endParaRPr>
          </a:p>
        </p:txBody>
      </p:sp>
      <p:sp>
        <p:nvSpPr>
          <p:cNvPr id="765" name="Content Placeholder 2"/>
          <p:cNvSpPr txBox="1">
            <a:spLocks noGrp="1"/>
          </p:cNvSpPr>
          <p:nvPr>
            <p:ph type="body" idx="1"/>
          </p:nvPr>
        </p:nvSpPr>
        <p:spPr>
          <a:xfrm>
            <a:off x="457200" y="1600199"/>
            <a:ext cx="8229600" cy="2467485"/>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Identifying the best regression model often requires experimentation and trial and error.</a:t>
            </a:r>
            <a:endParaRPr sz="1800" dirty="0">
              <a:latin typeface="+mn-lt"/>
            </a:endParaRPr>
          </a:p>
          <a:p>
            <a:pPr marL="255650" marR="0" lvl="0" indent="-255650" algn="l" rtl="0">
              <a:spcAft>
                <a:spcPts val="0"/>
              </a:spcAft>
              <a:buClr>
                <a:srgbClr val="007FA3"/>
              </a:buClr>
              <a:buSzPct val="100000"/>
              <a:buFont typeface="Arial"/>
              <a:buChar char="•"/>
            </a:pPr>
            <a:r>
              <a:rPr lang="en-US" sz="1800" b="0" i="0" u="none" strike="noStrike" cap="none" dirty="0">
                <a:solidFill>
                  <a:srgbClr val="000000"/>
                </a:solidFill>
                <a:latin typeface="+mn-lt"/>
                <a:sym typeface="Arial"/>
              </a:rPr>
              <a:t>The independent variables selected should make sense in attempting to explain the dependent </a:t>
            </a:r>
            <a:r>
              <a:rPr lang="en-US" sz="1800" b="0" i="0" u="none" strike="noStrike" cap="none" dirty="0" smtClean="0">
                <a:solidFill>
                  <a:srgbClr val="000000"/>
                </a:solidFill>
                <a:latin typeface="+mn-lt"/>
                <a:sym typeface="Arial"/>
              </a:rPr>
              <a:t>variable.</a:t>
            </a:r>
            <a:endParaRPr sz="1800" b="0" i="0" u="none" strike="noStrike" cap="none" dirty="0">
              <a:solidFill>
                <a:srgbClr val="000000"/>
              </a:solidFill>
              <a:latin typeface="+mn-lt"/>
              <a:sym typeface="Arial"/>
            </a:endParaRPr>
          </a:p>
          <a:p>
            <a:pPr marL="741553" marR="0" lvl="1" indent="-284353" algn="l" rtl="0">
              <a:spcBef>
                <a:spcPts val="600"/>
              </a:spcBef>
              <a:spcAft>
                <a:spcPts val="0"/>
              </a:spcAft>
              <a:buClr>
                <a:srgbClr val="007FA3"/>
              </a:buClr>
              <a:buSzPts val="1800"/>
              <a:buFont typeface="Arial"/>
              <a:buChar char="–"/>
            </a:pPr>
            <a:r>
              <a:rPr lang="en-US" sz="1800" b="0" i="0" u="none" strike="noStrike" cap="none" dirty="0">
                <a:solidFill>
                  <a:srgbClr val="000000"/>
                </a:solidFill>
                <a:latin typeface="+mn-lt"/>
                <a:sym typeface="Arial"/>
              </a:rPr>
              <a:t>Logic should guide your model development. In many applications, behavioral, economic, or physical theory might suggest that certain variables should belong in a model.</a:t>
            </a:r>
            <a:endParaRPr sz="1800" b="0" i="0" u="none" strike="noStrike" cap="none" dirty="0">
              <a:solidFill>
                <a:srgbClr val="000000"/>
              </a:solidFill>
              <a:latin typeface="+mn-lt"/>
              <a:sym typeface="Arial"/>
            </a:endParaRPr>
          </a:p>
        </p:txBody>
      </p:sp>
      <p:sp>
        <p:nvSpPr>
          <p:cNvPr id="766" name="Content Placeholder 3"/>
          <p:cNvSpPr txBox="1">
            <a:spLocks noGrp="1"/>
          </p:cNvSpPr>
          <p:nvPr>
            <p:ph type="body" idx="2"/>
          </p:nvPr>
        </p:nvSpPr>
        <p:spPr>
          <a:xfrm>
            <a:off x="457201" y="4140846"/>
            <a:ext cx="3240156" cy="269746"/>
          </a:xfrm>
          <a:prstGeom prst="rect">
            <a:avLst/>
          </a:prstGeom>
          <a:noFill/>
          <a:ln>
            <a:noFill/>
          </a:ln>
        </p:spPr>
        <p:txBody>
          <a:bodyPr spcFirstLastPara="1" wrap="square" lIns="0" tIns="0" rIns="0" bIns="0" anchor="t" anchorCtr="0">
            <a:noAutofit/>
          </a:bodyPr>
          <a:lstStyle/>
          <a:p>
            <a:pPr marL="255588" marR="0" lvl="0" indent="-255588" algn="l" rtl="0">
              <a:spcBef>
                <a:spcPts val="0"/>
              </a:spcBef>
              <a:spcAft>
                <a:spcPts val="0"/>
              </a:spcAft>
              <a:buClr>
                <a:srgbClr val="007FA3"/>
              </a:buClr>
              <a:buSzPct val="100000"/>
              <a:buFont typeface="Arial"/>
              <a:buChar char="•"/>
            </a:pPr>
            <a:r>
              <a:rPr lang="en-US" sz="1800" b="0" i="0" u="none" strike="noStrike" cap="none" dirty="0">
                <a:solidFill>
                  <a:schemeClr val="dk1"/>
                </a:solidFill>
                <a:latin typeface="+mn-lt"/>
                <a:sym typeface="Arial"/>
              </a:rPr>
              <a:t>Additional variables increase</a:t>
            </a:r>
            <a:endParaRPr sz="1800" dirty="0">
              <a:latin typeface="+mn-lt"/>
            </a:endParaRPr>
          </a:p>
        </p:txBody>
      </p:sp>
      <p:graphicFrame>
        <p:nvGraphicFramePr>
          <p:cNvPr id="10" name="Object 9" descr="R squared"/>
          <p:cNvGraphicFramePr>
            <a:graphicFrameLocks noChangeAspect="1"/>
          </p:cNvGraphicFramePr>
          <p:nvPr>
            <p:extLst>
              <p:ext uri="{D42A27DB-BD31-4B8C-83A1-F6EECF244321}">
                <p14:modId xmlns:p14="http://schemas.microsoft.com/office/powerpoint/2010/main" val="3263093234"/>
              </p:ext>
            </p:extLst>
          </p:nvPr>
        </p:nvGraphicFramePr>
        <p:xfrm>
          <a:off x="3786809" y="4158616"/>
          <a:ext cx="242880" cy="234205"/>
        </p:xfrm>
        <a:graphic>
          <a:graphicData uri="http://schemas.openxmlformats.org/presentationml/2006/ole">
            <mc:AlternateContent xmlns:mc="http://schemas.openxmlformats.org/markup-compatibility/2006">
              <mc:Choice xmlns:v="urn:schemas-microsoft-com:vml" Requires="v">
                <p:oleObj spid="_x0000_s34905" name="Equation" r:id="rId4" imgW="355320" imgH="342720" progId="Equation.DSMT4">
                  <p:embed/>
                </p:oleObj>
              </mc:Choice>
              <mc:Fallback>
                <p:oleObj name="Equation" r:id="rId4" imgW="355320" imgH="342720" progId="Equation.DSMT4">
                  <p:embed/>
                  <p:pic>
                    <p:nvPicPr>
                      <p:cNvPr id="18" name="Object 17"/>
                      <p:cNvPicPr/>
                      <p:nvPr/>
                    </p:nvPicPr>
                    <p:blipFill>
                      <a:blip r:embed="rId5"/>
                      <a:stretch>
                        <a:fillRect/>
                      </a:stretch>
                    </p:blipFill>
                    <p:spPr>
                      <a:xfrm>
                        <a:off x="3786809" y="4158616"/>
                        <a:ext cx="242880" cy="234205"/>
                      </a:xfrm>
                      <a:prstGeom prst="rect">
                        <a:avLst/>
                      </a:prstGeom>
                    </p:spPr>
                  </p:pic>
                </p:oleObj>
              </mc:Fallback>
            </mc:AlternateContent>
          </a:graphicData>
        </a:graphic>
      </p:graphicFrame>
      <p:sp>
        <p:nvSpPr>
          <p:cNvPr id="768" name="Content Placeholder 4"/>
          <p:cNvSpPr txBox="1">
            <a:spLocks noGrp="1"/>
          </p:cNvSpPr>
          <p:nvPr>
            <p:ph type="body" idx="3"/>
          </p:nvPr>
        </p:nvSpPr>
        <p:spPr>
          <a:xfrm>
            <a:off x="4119141" y="4158616"/>
            <a:ext cx="3951434" cy="306895"/>
          </a:xfrm>
          <a:prstGeom prst="rect">
            <a:avLst/>
          </a:prstGeom>
          <a:noFill/>
          <a:ln>
            <a:noFill/>
          </a:ln>
        </p:spPr>
        <p:txBody>
          <a:bodyPr spcFirstLastPara="1" wrap="square" lIns="0" tIns="0" rIns="0" bIns="0" anchor="t" anchorCtr="0">
            <a:noAutofit/>
          </a:bodyPr>
          <a:lstStyle/>
          <a:p>
            <a:pPr marL="0" lvl="0" indent="0">
              <a:spcBef>
                <a:spcPts val="0"/>
              </a:spcBef>
              <a:buSzPts val="2200"/>
              <a:buNone/>
            </a:pPr>
            <a:r>
              <a:rPr lang="en-US" sz="1800" b="0" i="0" u="none" strike="noStrike" cap="none" dirty="0">
                <a:solidFill>
                  <a:schemeClr val="dk1"/>
                </a:solidFill>
                <a:latin typeface="+mn-lt"/>
                <a:sym typeface="Arial"/>
              </a:rPr>
              <a:t>and, therefore, help to </a:t>
            </a:r>
            <a:r>
              <a:rPr lang="en-US" sz="1800" b="0" i="0" u="none" strike="noStrike" cap="none" dirty="0" smtClean="0">
                <a:solidFill>
                  <a:schemeClr val="dk1"/>
                </a:solidFill>
                <a:latin typeface="+mn-lt"/>
                <a:sym typeface="Arial"/>
              </a:rPr>
              <a:t>explain </a:t>
            </a:r>
            <a:r>
              <a:rPr lang="en-US" sz="1800" dirty="0">
                <a:latin typeface="+mn-lt"/>
              </a:rPr>
              <a:t>a </a:t>
            </a:r>
            <a:r>
              <a:rPr lang="en-US" sz="1800" dirty="0" smtClean="0">
                <a:latin typeface="+mn-lt"/>
              </a:rPr>
              <a:t>larger</a:t>
            </a:r>
            <a:endParaRPr sz="1800" dirty="0">
              <a:latin typeface="+mn-lt"/>
            </a:endParaRPr>
          </a:p>
        </p:txBody>
      </p:sp>
      <p:sp>
        <p:nvSpPr>
          <p:cNvPr id="769" name="Content Placeholder 5"/>
          <p:cNvSpPr txBox="1">
            <a:spLocks noGrp="1"/>
          </p:cNvSpPr>
          <p:nvPr>
            <p:ph type="body" idx="4"/>
          </p:nvPr>
        </p:nvSpPr>
        <p:spPr>
          <a:xfrm>
            <a:off x="727947" y="4471707"/>
            <a:ext cx="2720932" cy="311846"/>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200"/>
              <a:buFont typeface="Arial"/>
              <a:buNone/>
            </a:pPr>
            <a:r>
              <a:rPr lang="en-US" sz="1800" b="0" i="0" u="none" strike="noStrike" cap="none" dirty="0" smtClean="0">
                <a:solidFill>
                  <a:schemeClr val="dk1"/>
                </a:solidFill>
                <a:latin typeface="+mn-lt"/>
                <a:ea typeface="Arial"/>
                <a:cs typeface="Arial"/>
                <a:sym typeface="Arial"/>
              </a:rPr>
              <a:t>proportion </a:t>
            </a:r>
            <a:r>
              <a:rPr lang="en-US" sz="1800" b="0" i="0" u="none" strike="noStrike" cap="none" dirty="0">
                <a:solidFill>
                  <a:schemeClr val="dk1"/>
                </a:solidFill>
                <a:latin typeface="+mn-lt"/>
                <a:ea typeface="Arial"/>
                <a:cs typeface="Arial"/>
                <a:sym typeface="Arial"/>
              </a:rPr>
              <a:t>of the variation.</a:t>
            </a:r>
            <a:endParaRPr sz="1800" b="0" i="0" u="none" strike="noStrike" cap="none" dirty="0">
              <a:solidFill>
                <a:schemeClr val="dk1"/>
              </a:solidFill>
              <a:latin typeface="+mn-lt"/>
              <a:ea typeface="Arial"/>
              <a:cs typeface="Arial"/>
              <a:sym typeface="Arial"/>
            </a:endParaRPr>
          </a:p>
        </p:txBody>
      </p:sp>
      <p:sp>
        <p:nvSpPr>
          <p:cNvPr id="770" name="Content Placeholder 6"/>
          <p:cNvSpPr txBox="1">
            <a:spLocks noGrp="1"/>
          </p:cNvSpPr>
          <p:nvPr>
            <p:ph type="body" idx="5"/>
          </p:nvPr>
        </p:nvSpPr>
        <p:spPr>
          <a:xfrm>
            <a:off x="457200" y="4844667"/>
            <a:ext cx="8229600" cy="929967"/>
          </a:xfrm>
          <a:prstGeom prst="rect">
            <a:avLst/>
          </a:prstGeom>
          <a:noFill/>
          <a:ln>
            <a:noFill/>
          </a:ln>
        </p:spPr>
        <p:txBody>
          <a:bodyPr spcFirstLastPara="1" wrap="square" lIns="0" tIns="0" rIns="0" bIns="0" anchor="t" anchorCtr="0">
            <a:noAutofit/>
          </a:bodyPr>
          <a:lstStyle/>
          <a:p>
            <a:pPr marL="741600" marR="0" lvl="0" indent="-284400" algn="l" rtl="0">
              <a:spcBef>
                <a:spcPts val="600"/>
              </a:spcBef>
              <a:spcAft>
                <a:spcPts val="0"/>
              </a:spcAft>
              <a:buClr>
                <a:srgbClr val="007FA3"/>
              </a:buClr>
              <a:buSzPts val="1800"/>
              <a:buFont typeface="Arial"/>
              <a:buChar char="–"/>
            </a:pPr>
            <a:r>
              <a:rPr lang="en-US" sz="1800" b="0" i="0" u="none" strike="noStrike" cap="none" dirty="0">
                <a:solidFill>
                  <a:schemeClr val="dk1"/>
                </a:solidFill>
                <a:latin typeface="+mn-lt"/>
                <a:ea typeface="Arial"/>
                <a:cs typeface="Arial"/>
                <a:sym typeface="Arial"/>
              </a:rPr>
              <a:t>Even though a variable with a large </a:t>
            </a:r>
            <a:r>
              <a:rPr lang="en-US" sz="1800" b="0" i="1" u="none" strike="noStrike" cap="none" dirty="0">
                <a:solidFill>
                  <a:schemeClr val="dk1"/>
                </a:solidFill>
                <a:latin typeface="+mn-lt"/>
                <a:ea typeface="Arial"/>
                <a:cs typeface="Arial"/>
                <a:sym typeface="Arial"/>
              </a:rPr>
              <a:t>p</a:t>
            </a:r>
            <a:r>
              <a:rPr lang="en-US" sz="1800" b="0" i="0" u="none" strike="noStrike" cap="none" dirty="0">
                <a:solidFill>
                  <a:schemeClr val="dk1"/>
                </a:solidFill>
                <a:latin typeface="+mn-lt"/>
                <a:ea typeface="Arial"/>
                <a:cs typeface="Arial"/>
                <a:sym typeface="Arial"/>
              </a:rPr>
              <a:t>-value is not statistically significant, it could simply be the result of sampling error and a modeler might wish to keep it.</a:t>
            </a:r>
            <a:endParaRPr sz="1800" b="0" i="0" u="none" strike="noStrike" cap="none" dirty="0">
              <a:solidFill>
                <a:schemeClr val="dk1"/>
              </a:solidFill>
              <a:latin typeface="+mn-lt"/>
              <a:ea typeface="Arial"/>
              <a:cs typeface="Arial"/>
              <a:sym typeface="Arial"/>
            </a:endParaRPr>
          </a:p>
        </p:txBody>
      </p:sp>
      <p:sp>
        <p:nvSpPr>
          <p:cNvPr id="771" name="Content Placeholder 7"/>
          <p:cNvSpPr txBox="1">
            <a:spLocks noGrp="1"/>
          </p:cNvSpPr>
          <p:nvPr>
            <p:ph type="body" idx="6"/>
          </p:nvPr>
        </p:nvSpPr>
        <p:spPr>
          <a:xfrm>
            <a:off x="457200" y="5835748"/>
            <a:ext cx="8229600" cy="499701"/>
          </a:xfrm>
          <a:prstGeom prst="rect">
            <a:avLst/>
          </a:prstGeom>
          <a:noFill/>
          <a:ln>
            <a:noFill/>
          </a:ln>
        </p:spPr>
        <p:txBody>
          <a:bodyPr spcFirstLastPara="1" wrap="square" lIns="0" tIns="0" rIns="0" bIns="0" anchor="t" anchorCtr="0">
            <a:noAutofit/>
          </a:bodyPr>
          <a:lstStyle/>
          <a:p>
            <a:pPr marL="256032" marR="0" lvl="0" indent="-256032" algn="l" rtl="0">
              <a:spcAft>
                <a:spcPts val="0"/>
              </a:spcAft>
              <a:buClr>
                <a:srgbClr val="007FA3"/>
              </a:buClr>
              <a:buSzPct val="100000"/>
              <a:buFont typeface="Arial"/>
              <a:buChar char="•"/>
            </a:pPr>
            <a:r>
              <a:rPr lang="en-US" sz="1800" b="0" i="0" u="none" strike="noStrike" cap="none" dirty="0">
                <a:solidFill>
                  <a:schemeClr val="dk1"/>
                </a:solidFill>
                <a:latin typeface="+mn-lt"/>
                <a:ea typeface="Arial"/>
                <a:cs typeface="Arial"/>
                <a:sym typeface="Arial"/>
              </a:rPr>
              <a:t>Good models are as simple as possible (the principle of </a:t>
            </a:r>
            <a:r>
              <a:rPr lang="en-US" sz="1800" b="1" i="0" u="none" strike="noStrike" cap="none" dirty="0">
                <a:solidFill>
                  <a:schemeClr val="dk1"/>
                </a:solidFill>
                <a:latin typeface="+mn-lt"/>
                <a:ea typeface="Arial"/>
                <a:cs typeface="Arial"/>
                <a:sym typeface="Arial"/>
              </a:rPr>
              <a:t>parsimony</a:t>
            </a:r>
            <a:r>
              <a:rPr lang="en-US" sz="1800" b="0" i="0" u="none" strike="noStrike" cap="none" dirty="0">
                <a:solidFill>
                  <a:schemeClr val="dk1"/>
                </a:solidFill>
                <a:latin typeface="+mn-lt"/>
                <a:ea typeface="Arial"/>
                <a:cs typeface="Arial"/>
                <a:sym typeface="Arial"/>
              </a:rPr>
              <a:t>).</a:t>
            </a:r>
            <a:endParaRPr sz="1800" b="0" i="0" u="none" strike="noStrike" cap="none" dirty="0">
              <a:solidFill>
                <a:schemeClr val="dk1"/>
              </a:solidFill>
              <a:latin typeface="+mn-lt"/>
              <a:ea typeface="Arial"/>
              <a:cs typeface="Arial"/>
              <a:sym typeface="Arial"/>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rPr>
              <a:t>Overfitting</a:t>
            </a:r>
          </a:p>
        </p:txBody>
      </p:sp>
      <p:sp>
        <p:nvSpPr>
          <p:cNvPr id="3" name="Content Placeholder 2"/>
          <p:cNvSpPr>
            <a:spLocks noGrp="1"/>
          </p:cNvSpPr>
          <p:nvPr>
            <p:ph type="body" idx="1"/>
          </p:nvPr>
        </p:nvSpPr>
        <p:spPr>
          <a:xfrm>
            <a:off x="457200" y="1600201"/>
            <a:ext cx="8229600" cy="834886"/>
          </a:xfrm>
        </p:spPr>
        <p:txBody>
          <a:bodyPr/>
          <a:lstStyle/>
          <a:p>
            <a:pPr marL="255650" lvl="0" indent="-255650">
              <a:buSzPct val="100000"/>
            </a:pPr>
            <a:r>
              <a:rPr lang="en-US" sz="2000" b="1" dirty="0">
                <a:solidFill>
                  <a:srgbClr val="000000"/>
                </a:solidFill>
                <a:latin typeface="+mn-lt"/>
              </a:rPr>
              <a:t>Overfitting</a:t>
            </a:r>
            <a:r>
              <a:rPr lang="en-US" sz="2000" dirty="0">
                <a:solidFill>
                  <a:srgbClr val="000000"/>
                </a:solidFill>
                <a:latin typeface="+mn-lt"/>
              </a:rPr>
              <a:t> means fitting a model too closely to the sample data at the risk of not fitting it well to the population in which we are interested</a:t>
            </a:r>
            <a:r>
              <a:rPr lang="en-US" sz="2000" dirty="0" smtClean="0">
                <a:solidFill>
                  <a:srgbClr val="000000"/>
                </a:solidFill>
                <a:latin typeface="+mn-lt"/>
              </a:rPr>
              <a:t>.</a:t>
            </a:r>
            <a:endParaRPr lang="en-US" sz="2000" dirty="0">
              <a:solidFill>
                <a:srgbClr val="000000"/>
              </a:solidFill>
              <a:latin typeface="+mn-lt"/>
            </a:endParaRPr>
          </a:p>
        </p:txBody>
      </p:sp>
      <p:sp>
        <p:nvSpPr>
          <p:cNvPr id="4" name="Content Placeholder 3"/>
          <p:cNvSpPr>
            <a:spLocks noGrp="1"/>
          </p:cNvSpPr>
          <p:nvPr>
            <p:ph type="body" idx="2"/>
          </p:nvPr>
        </p:nvSpPr>
        <p:spPr>
          <a:xfrm>
            <a:off x="457201" y="2517965"/>
            <a:ext cx="7722704" cy="424019"/>
          </a:xfrm>
        </p:spPr>
        <p:txBody>
          <a:bodyPr/>
          <a:lstStyle/>
          <a:p>
            <a:pPr marL="741363" lvl="1" indent="-284163">
              <a:buSzPts val="2000"/>
            </a:pPr>
            <a:r>
              <a:rPr lang="en-US" sz="2000" dirty="0">
                <a:solidFill>
                  <a:srgbClr val="000000"/>
                </a:solidFill>
                <a:latin typeface="+mn-lt"/>
              </a:rPr>
              <a:t>In fitting the crude oil prices in Example 8.2, we noted that the</a:t>
            </a:r>
            <a:endParaRPr lang="en-US" sz="1800" dirty="0">
              <a:solidFill>
                <a:srgbClr val="000000"/>
              </a:solidFill>
              <a:latin typeface="+mn-lt"/>
            </a:endParaRPr>
          </a:p>
        </p:txBody>
      </p:sp>
      <p:graphicFrame>
        <p:nvGraphicFramePr>
          <p:cNvPr id="8" name="Object 7" descr="R squared dash"/>
          <p:cNvGraphicFramePr>
            <a:graphicFrameLocks noChangeAspect="1"/>
          </p:cNvGraphicFramePr>
          <p:nvPr>
            <p:extLst>
              <p:ext uri="{D42A27DB-BD31-4B8C-83A1-F6EECF244321}">
                <p14:modId xmlns:p14="http://schemas.microsoft.com/office/powerpoint/2010/main" val="2634609102"/>
              </p:ext>
            </p:extLst>
          </p:nvPr>
        </p:nvGraphicFramePr>
        <p:xfrm>
          <a:off x="8239539" y="2567061"/>
          <a:ext cx="439737" cy="311150"/>
        </p:xfrm>
        <a:graphic>
          <a:graphicData uri="http://schemas.openxmlformats.org/presentationml/2006/ole">
            <mc:AlternateContent xmlns:mc="http://schemas.openxmlformats.org/markup-compatibility/2006">
              <mc:Choice xmlns:v="urn:schemas-microsoft-com:vml" Requires="v">
                <p:oleObj spid="_x0000_s35928" name="Equation" r:id="rId3" imgW="482400" imgH="342720" progId="Equation.DSMT4">
                  <p:embed/>
                </p:oleObj>
              </mc:Choice>
              <mc:Fallback>
                <p:oleObj name="Equation" r:id="rId3" imgW="482400" imgH="342720" progId="Equation.DSMT4">
                  <p:embed/>
                  <p:pic>
                    <p:nvPicPr>
                      <p:cNvPr id="18" name="Object 17"/>
                      <p:cNvPicPr/>
                      <p:nvPr/>
                    </p:nvPicPr>
                    <p:blipFill>
                      <a:blip r:embed="rId4"/>
                      <a:stretch>
                        <a:fillRect/>
                      </a:stretch>
                    </p:blipFill>
                    <p:spPr>
                      <a:xfrm>
                        <a:off x="8239539" y="2567061"/>
                        <a:ext cx="439737" cy="311150"/>
                      </a:xfrm>
                      <a:prstGeom prst="rect">
                        <a:avLst/>
                      </a:prstGeom>
                    </p:spPr>
                  </p:pic>
                </p:oleObj>
              </mc:Fallback>
            </mc:AlternateContent>
          </a:graphicData>
        </a:graphic>
      </p:graphicFrame>
      <p:sp>
        <p:nvSpPr>
          <p:cNvPr id="5" name="Content Placeholder 4"/>
          <p:cNvSpPr>
            <a:spLocks noGrp="1"/>
          </p:cNvSpPr>
          <p:nvPr>
            <p:ph type="body" idx="3"/>
          </p:nvPr>
        </p:nvSpPr>
        <p:spPr>
          <a:xfrm>
            <a:off x="1222513" y="3010185"/>
            <a:ext cx="7464287" cy="1263641"/>
          </a:xfrm>
        </p:spPr>
        <p:txBody>
          <a:bodyPr/>
          <a:lstStyle/>
          <a:p>
            <a:pPr marL="0" lvl="0" indent="0">
              <a:spcBef>
                <a:spcPts val="0"/>
              </a:spcBef>
              <a:buSzPts val="2000"/>
              <a:buNone/>
            </a:pPr>
            <a:r>
              <a:rPr lang="en-US" sz="2000" dirty="0">
                <a:latin typeface="+mn-lt"/>
              </a:rPr>
              <a:t>value will increase if we fit higher-order polynomial functions to the data. While this might provide a better mathematical fit to the sample data, doing so can make it difficult to explain the phenomena rationally.</a:t>
            </a:r>
          </a:p>
        </p:txBody>
      </p:sp>
      <p:sp>
        <p:nvSpPr>
          <p:cNvPr id="6" name="Content Placeholder 5"/>
          <p:cNvSpPr>
            <a:spLocks noGrp="1"/>
          </p:cNvSpPr>
          <p:nvPr>
            <p:ph type="body" idx="4"/>
          </p:nvPr>
        </p:nvSpPr>
        <p:spPr>
          <a:xfrm>
            <a:off x="457200" y="4342027"/>
            <a:ext cx="8229600" cy="1681086"/>
          </a:xfrm>
        </p:spPr>
        <p:txBody>
          <a:bodyPr/>
          <a:lstStyle/>
          <a:p>
            <a:pPr marL="256032" lvl="0" indent="-256032">
              <a:buSzPct val="100000"/>
            </a:pPr>
            <a:r>
              <a:rPr lang="en-US" sz="2000" dirty="0">
                <a:latin typeface="+mn-lt"/>
              </a:rPr>
              <a:t>In multiple regression, if we add too many terms to the model, then the model may not adequately predict other values from the population.</a:t>
            </a:r>
          </a:p>
          <a:p>
            <a:pPr marL="256032" lvl="0" indent="-256032">
              <a:buSzPct val="100000"/>
            </a:pPr>
            <a:r>
              <a:rPr lang="en-US" sz="2000" dirty="0">
                <a:latin typeface="+mn-lt"/>
              </a:rPr>
              <a:t>Overfitting can be mitigated by using good logic, intuition, theory, and parsimony.</a:t>
            </a:r>
          </a:p>
        </p:txBody>
      </p:sp>
    </p:spTree>
    <p:extLst>
      <p:ext uri="{BB962C8B-B14F-4D97-AF65-F5344CB8AC3E}">
        <p14:creationId xmlns:p14="http://schemas.microsoft.com/office/powerpoint/2010/main" val="3975353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Regression with Categorical Variables</a:t>
            </a:r>
            <a:endParaRPr sz="3600" b="1" i="0" u="none" strike="noStrike" cap="none" dirty="0">
              <a:solidFill>
                <a:srgbClr val="007FA3"/>
              </a:solidFill>
              <a:latin typeface="+mj-lt"/>
              <a:ea typeface="Arial"/>
              <a:cs typeface="Arial"/>
              <a:sym typeface="Arial"/>
            </a:endParaRPr>
          </a:p>
        </p:txBody>
      </p:sp>
      <p:sp>
        <p:nvSpPr>
          <p:cNvPr id="786" name="Content Placeholder 2"/>
          <p:cNvSpPr txBox="1">
            <a:spLocks noGrp="1"/>
          </p:cNvSpPr>
          <p:nvPr>
            <p:ph type="body" idx="1"/>
          </p:nvPr>
        </p:nvSpPr>
        <p:spPr>
          <a:xfrm>
            <a:off x="457200" y="1600200"/>
            <a:ext cx="8229600" cy="295192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Regression analysis requires numerical data.</a:t>
            </a:r>
            <a:endParaRPr dirty="0">
              <a:latin typeface="+mn-lt"/>
            </a:endParaRPr>
          </a:p>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Categorical data can be included as independent variables, but must be coded numeric using dummy variables.</a:t>
            </a:r>
            <a:endParaRPr dirty="0">
              <a:latin typeface="+mn-lt"/>
            </a:endParaRPr>
          </a:p>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For variables with 2 categories, code as 0 and 1.</a:t>
            </a:r>
            <a:endParaRPr b="0" i="1" u="none" strike="noStrike" cap="none" dirty="0">
              <a:solidFill>
                <a:srgbClr val="000000"/>
              </a:solidFill>
              <a:latin typeface="+mn-lt"/>
              <a:sym typeface="Arial"/>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8.15: A Model with Categorical </a:t>
            </a:r>
            <a:r>
              <a:rPr lang="en-US" sz="3600" b="1" i="0" u="none" strike="noStrike" cap="none" dirty="0" smtClean="0">
                <a:solidFill>
                  <a:srgbClr val="007FA3"/>
                </a:solidFill>
                <a:latin typeface="+mj-lt"/>
                <a:ea typeface="Arial"/>
                <a:cs typeface="Arial"/>
                <a:sym typeface="Arial"/>
              </a:rPr>
              <a:t>Variables </a:t>
            </a:r>
            <a:r>
              <a:rPr lang="en-US" sz="2000" b="0" i="0" u="none" strike="noStrike" cap="none" dirty="0" smtClean="0">
                <a:solidFill>
                  <a:srgbClr val="007FA3"/>
                </a:solidFill>
                <a:latin typeface="+mj-lt"/>
                <a:ea typeface="Arial"/>
                <a:cs typeface="Arial"/>
                <a:sym typeface="Arial"/>
              </a:rPr>
              <a:t>(1 of 2)</a:t>
            </a:r>
            <a:endParaRPr sz="2000" b="0" i="0" u="none" strike="noStrike" cap="none" dirty="0">
              <a:solidFill>
                <a:srgbClr val="007FA3"/>
              </a:solidFill>
              <a:latin typeface="+mj-lt"/>
              <a:ea typeface="Arial"/>
              <a:cs typeface="Arial"/>
              <a:sym typeface="Arial"/>
            </a:endParaRPr>
          </a:p>
        </p:txBody>
      </p:sp>
      <p:sp>
        <p:nvSpPr>
          <p:cNvPr id="792" name="Content Placeholder 2"/>
          <p:cNvSpPr txBox="1">
            <a:spLocks noGrp="1"/>
          </p:cNvSpPr>
          <p:nvPr>
            <p:ph type="body" idx="1"/>
          </p:nvPr>
        </p:nvSpPr>
        <p:spPr>
          <a:xfrm>
            <a:off x="457200" y="1600200"/>
            <a:ext cx="6380922" cy="626165"/>
          </a:xfrm>
          <a:prstGeom prst="rect">
            <a:avLst/>
          </a:prstGeom>
          <a:noFill/>
          <a:ln>
            <a:noFill/>
          </a:ln>
        </p:spPr>
        <p:txBody>
          <a:bodyPr spcFirstLastPara="1" wrap="square" lIns="91425" tIns="91425" rIns="91425" bIns="91425" anchor="t" anchorCtr="0">
            <a:noAutofit/>
          </a:bodyPr>
          <a:lstStyle/>
          <a:p>
            <a:pPr marL="255600" marR="0" lvl="0" indent="-255600" algn="l" rtl="0">
              <a:spcAft>
                <a:spcPts val="0"/>
              </a:spcAft>
              <a:buClr>
                <a:srgbClr val="007FA3"/>
              </a:buClr>
              <a:buSzPct val="100000"/>
              <a:buFont typeface="Arial"/>
              <a:buChar char="•"/>
            </a:pPr>
            <a:r>
              <a:rPr lang="en-US" sz="2000" b="0" i="0" u="none" strike="noStrike" cap="none" dirty="0">
                <a:solidFill>
                  <a:srgbClr val="000000"/>
                </a:solidFill>
                <a:latin typeface="+mn-lt"/>
                <a:ea typeface="Arial"/>
                <a:cs typeface="Arial"/>
                <a:sym typeface="Arial"/>
              </a:rPr>
              <a:t>Employee Salaries provides data for 35 </a:t>
            </a:r>
            <a:r>
              <a:rPr lang="en-US" sz="2000" b="0" i="0" u="none" strike="noStrike" cap="none" dirty="0" smtClean="0">
                <a:solidFill>
                  <a:srgbClr val="000000"/>
                </a:solidFill>
                <a:latin typeface="+mn-lt"/>
                <a:ea typeface="Arial"/>
                <a:cs typeface="Arial"/>
                <a:sym typeface="Arial"/>
              </a:rPr>
              <a:t>employees.</a:t>
            </a:r>
            <a:endParaRPr sz="2000" b="0" i="0" u="none" strike="noStrike" cap="none" dirty="0">
              <a:solidFill>
                <a:srgbClr val="000000"/>
              </a:solidFill>
              <a:latin typeface="+mn-lt"/>
              <a:ea typeface="Arial"/>
              <a:cs typeface="Arial"/>
              <a:sym typeface="Arial"/>
            </a:endParaRPr>
          </a:p>
        </p:txBody>
      </p:sp>
      <p:pic>
        <p:nvPicPr>
          <p:cNvPr id="2" name="Picture 1" descr="A spreadsheet titled, employee salary data, has 5 rows and 4 columns. The columns have the following headings from left to right. Employee, Salary, Age, M B A. The row entries are as follows. Row 1. 1, $28,260, 25, No. Row 2. 2, $43,392, 28, Yes. Row 3. 3, $56,322, 37, Yes. Row 4. 4, $26,086, 23, No. Row 5. 5, $36,807, 32, No."/>
          <p:cNvPicPr>
            <a:picLocks noChangeAspect="1"/>
          </p:cNvPicPr>
          <p:nvPr/>
        </p:nvPicPr>
        <p:blipFill>
          <a:blip r:embed="rId4"/>
          <a:stretch>
            <a:fillRect/>
          </a:stretch>
        </p:blipFill>
        <p:spPr>
          <a:xfrm>
            <a:off x="2865121" y="2318197"/>
            <a:ext cx="2760065" cy="1507505"/>
          </a:xfrm>
          <a:prstGeom prst="rect">
            <a:avLst/>
          </a:prstGeom>
        </p:spPr>
      </p:pic>
      <p:sp>
        <p:nvSpPr>
          <p:cNvPr id="794" name="Content Placeholder 3"/>
          <p:cNvSpPr txBox="1">
            <a:spLocks noGrp="1"/>
          </p:cNvSpPr>
          <p:nvPr>
            <p:ph type="body" idx="2"/>
          </p:nvPr>
        </p:nvSpPr>
        <p:spPr>
          <a:xfrm>
            <a:off x="457200" y="3917534"/>
            <a:ext cx="8140148" cy="548230"/>
          </a:xfrm>
          <a:prstGeom prst="rect">
            <a:avLst/>
          </a:prstGeom>
          <a:noFill/>
          <a:ln>
            <a:noFill/>
          </a:ln>
        </p:spPr>
        <p:txBody>
          <a:bodyPr spcFirstLastPara="1" wrap="square" lIns="0" tIns="0" rIns="0" bIns="0" anchor="t" anchorCtr="0">
            <a:noAutofit/>
          </a:bodyPr>
          <a:lstStyle/>
          <a:p>
            <a:pPr marL="255600" marR="0" lvl="0" indent="-255600" algn="l" rtl="0">
              <a:spcAft>
                <a:spcPts val="0"/>
              </a:spcAft>
              <a:buClr>
                <a:srgbClr val="007FA3"/>
              </a:buClr>
              <a:buSzPct val="100000"/>
              <a:buFont typeface="Arial"/>
              <a:buChar char="•"/>
            </a:pPr>
            <a:r>
              <a:rPr lang="en-US" sz="2000" b="0" i="0" u="none" strike="noStrike" cap="none" dirty="0">
                <a:solidFill>
                  <a:schemeClr val="dk1"/>
                </a:solidFill>
                <a:latin typeface="+mn-lt"/>
                <a:ea typeface="Arial"/>
                <a:cs typeface="Arial"/>
                <a:sym typeface="Arial"/>
              </a:rPr>
              <a:t>Predict Salary using Age and M</a:t>
            </a:r>
            <a:r>
              <a:rPr lang="en-US" sz="100" b="0" i="0" u="none" strike="noStrike" cap="none" dirty="0">
                <a:solidFill>
                  <a:schemeClr val="dk1"/>
                </a:solidFill>
                <a:latin typeface="+mn-lt"/>
                <a:ea typeface="Arial"/>
                <a:cs typeface="Arial"/>
                <a:sym typeface="Arial"/>
              </a:rPr>
              <a:t> </a:t>
            </a:r>
            <a:r>
              <a:rPr lang="en-US" sz="2000" b="0" i="0" u="none" strike="noStrike" cap="none" dirty="0">
                <a:solidFill>
                  <a:schemeClr val="dk1"/>
                </a:solidFill>
                <a:latin typeface="+mn-lt"/>
                <a:ea typeface="Arial"/>
                <a:cs typeface="Arial"/>
                <a:sym typeface="Arial"/>
              </a:rPr>
              <a:t>B</a:t>
            </a:r>
            <a:r>
              <a:rPr lang="en-US" sz="100" b="0" i="0" u="none" strike="noStrike" cap="none" dirty="0">
                <a:solidFill>
                  <a:schemeClr val="dk1"/>
                </a:solidFill>
                <a:latin typeface="+mn-lt"/>
                <a:ea typeface="Arial"/>
                <a:cs typeface="Arial"/>
                <a:sym typeface="Arial"/>
              </a:rPr>
              <a:t> </a:t>
            </a:r>
            <a:r>
              <a:rPr lang="en-US" sz="2000" b="0" i="0" u="none" strike="noStrike" cap="none" dirty="0">
                <a:solidFill>
                  <a:schemeClr val="dk1"/>
                </a:solidFill>
                <a:latin typeface="+mn-lt"/>
                <a:ea typeface="Arial"/>
                <a:cs typeface="Arial"/>
                <a:sym typeface="Arial"/>
              </a:rPr>
              <a:t>A (code as yes = 1, no = 0)</a:t>
            </a:r>
            <a:endParaRPr sz="2000" b="0" i="0" u="none" strike="noStrike" cap="none" dirty="0">
              <a:solidFill>
                <a:schemeClr val="dk1"/>
              </a:solidFill>
              <a:latin typeface="+mn-lt"/>
              <a:ea typeface="Arial"/>
              <a:cs typeface="Arial"/>
              <a:sym typeface="Arial"/>
            </a:endParaRPr>
          </a:p>
        </p:txBody>
      </p:sp>
      <p:graphicFrame>
        <p:nvGraphicFramePr>
          <p:cNvPr id="13" name="Object 12" descr="Y = beta sub 0 + beta sub 1 X sub 1 + beta sub 2 X sub 2 + epsilon"/>
          <p:cNvGraphicFramePr>
            <a:graphicFrameLocks noChangeAspect="1"/>
          </p:cNvGraphicFramePr>
          <p:nvPr>
            <p:extLst>
              <p:ext uri="{D42A27DB-BD31-4B8C-83A1-F6EECF244321}">
                <p14:modId xmlns:p14="http://schemas.microsoft.com/office/powerpoint/2010/main" val="3243526031"/>
              </p:ext>
            </p:extLst>
          </p:nvPr>
        </p:nvGraphicFramePr>
        <p:xfrm>
          <a:off x="3086278" y="4588243"/>
          <a:ext cx="2317750" cy="285750"/>
        </p:xfrm>
        <a:graphic>
          <a:graphicData uri="http://schemas.openxmlformats.org/presentationml/2006/ole">
            <mc:AlternateContent xmlns:mc="http://schemas.openxmlformats.org/markup-compatibility/2006">
              <mc:Choice xmlns:v="urn:schemas-microsoft-com:vml" Requires="v">
                <p:oleObj spid="_x0000_s37115" name="Equation" r:id="rId5" imgW="3085920" imgH="380880" progId="Equation.DSMT4">
                  <p:embed/>
                </p:oleObj>
              </mc:Choice>
              <mc:Fallback>
                <p:oleObj name="Equation" r:id="rId5" imgW="3085920" imgH="380880" progId="Equation.DSMT4">
                  <p:embed/>
                  <p:pic>
                    <p:nvPicPr>
                      <p:cNvPr id="2" name="Object 1"/>
                      <p:cNvPicPr/>
                      <p:nvPr/>
                    </p:nvPicPr>
                    <p:blipFill>
                      <a:blip r:embed="rId6"/>
                      <a:stretch>
                        <a:fillRect/>
                      </a:stretch>
                    </p:blipFill>
                    <p:spPr>
                      <a:xfrm>
                        <a:off x="3086278" y="4588243"/>
                        <a:ext cx="2317750" cy="285750"/>
                      </a:xfrm>
                      <a:prstGeom prst="rect">
                        <a:avLst/>
                      </a:prstGeom>
                    </p:spPr>
                  </p:pic>
                </p:oleObj>
              </mc:Fallback>
            </mc:AlternateContent>
          </a:graphicData>
        </a:graphic>
      </p:graphicFrame>
      <p:sp>
        <p:nvSpPr>
          <p:cNvPr id="797" name="Content Placeholder 4"/>
          <p:cNvSpPr txBox="1">
            <a:spLocks noGrp="1"/>
          </p:cNvSpPr>
          <p:nvPr>
            <p:ph type="body" idx="3"/>
          </p:nvPr>
        </p:nvSpPr>
        <p:spPr>
          <a:xfrm>
            <a:off x="2398712" y="4951021"/>
            <a:ext cx="818322" cy="348661"/>
          </a:xfrm>
          <a:prstGeom prst="rect">
            <a:avLst/>
          </a:prstGeom>
          <a:noFill/>
          <a:ln>
            <a:noFill/>
          </a:ln>
        </p:spPr>
        <p:txBody>
          <a:bodyPr spcFirstLastPara="1" wrap="square" lIns="0" tIns="0" rIns="0" bIns="0" anchor="t" anchorCtr="0">
            <a:noAutofit/>
          </a:bodyPr>
          <a:lstStyle/>
          <a:p>
            <a:pPr marL="0" lvl="0" indent="0">
              <a:spcBef>
                <a:spcPts val="0"/>
              </a:spcBef>
              <a:buSzPts val="1800"/>
              <a:buNone/>
            </a:pPr>
            <a:r>
              <a:rPr lang="en-US" sz="2000" dirty="0" smtClean="0">
                <a:latin typeface="+mn-lt"/>
              </a:rPr>
              <a:t>where</a:t>
            </a:r>
            <a:endParaRPr lang="en-US" sz="2000" dirty="0">
              <a:latin typeface="+mn-lt"/>
            </a:endParaRPr>
          </a:p>
        </p:txBody>
      </p:sp>
      <p:sp>
        <p:nvSpPr>
          <p:cNvPr id="796" name="Content Placeholder 5"/>
          <p:cNvSpPr txBox="1">
            <a:spLocks noGrp="1"/>
          </p:cNvSpPr>
          <p:nvPr>
            <p:ph type="body" idx="4"/>
          </p:nvPr>
        </p:nvSpPr>
        <p:spPr>
          <a:xfrm>
            <a:off x="3365538" y="5299682"/>
            <a:ext cx="1278422" cy="330757"/>
          </a:xfrm>
          <a:prstGeom prst="rect">
            <a:avLst/>
          </a:prstGeom>
          <a:noFill/>
          <a:ln>
            <a:noFill/>
          </a:ln>
        </p:spPr>
        <p:txBody>
          <a:bodyPr spcFirstLastPara="1" wrap="square" lIns="0" tIns="0" rIns="0" bIns="0" anchor="t" anchorCtr="0">
            <a:noAutofit/>
          </a:bodyPr>
          <a:lstStyle/>
          <a:p>
            <a:pPr marL="0" lvl="0" indent="0">
              <a:spcBef>
                <a:spcPts val="0"/>
              </a:spcBef>
              <a:buSzPts val="1800"/>
              <a:buNone/>
            </a:pPr>
            <a:r>
              <a:rPr lang="en-US" sz="2000" i="1" dirty="0">
                <a:latin typeface="+mn-lt"/>
              </a:rPr>
              <a:t>Y</a:t>
            </a:r>
            <a:r>
              <a:rPr lang="en-US" sz="2000" dirty="0">
                <a:latin typeface="+mn-lt"/>
              </a:rPr>
              <a:t> = salary</a:t>
            </a:r>
            <a:endParaRPr lang="en-US" sz="2000" i="1" dirty="0">
              <a:latin typeface="+mn-lt"/>
            </a:endParaRPr>
          </a:p>
        </p:txBody>
      </p:sp>
      <p:graphicFrame>
        <p:nvGraphicFramePr>
          <p:cNvPr id="3" name="Object 2" descr="X sub 1 = age"/>
          <p:cNvGraphicFramePr>
            <a:graphicFrameLocks noChangeAspect="1"/>
          </p:cNvGraphicFramePr>
          <p:nvPr>
            <p:extLst>
              <p:ext uri="{D42A27DB-BD31-4B8C-83A1-F6EECF244321}">
                <p14:modId xmlns:p14="http://schemas.microsoft.com/office/powerpoint/2010/main" val="4255579473"/>
              </p:ext>
            </p:extLst>
          </p:nvPr>
        </p:nvGraphicFramePr>
        <p:xfrm>
          <a:off x="3365538" y="5700158"/>
          <a:ext cx="887377" cy="286251"/>
        </p:xfrm>
        <a:graphic>
          <a:graphicData uri="http://schemas.openxmlformats.org/presentationml/2006/ole">
            <mc:AlternateContent xmlns:mc="http://schemas.openxmlformats.org/markup-compatibility/2006">
              <mc:Choice xmlns:v="urn:schemas-microsoft-com:vml" Requires="v">
                <p:oleObj spid="_x0000_s37116" name="Equation" r:id="rId7" imgW="1180800" imgH="380880" progId="Equation.DSMT4">
                  <p:embed/>
                </p:oleObj>
              </mc:Choice>
              <mc:Fallback>
                <p:oleObj name="Equation" r:id="rId7" imgW="1180800" imgH="380880" progId="Equation.DSMT4">
                  <p:embed/>
                  <p:pic>
                    <p:nvPicPr>
                      <p:cNvPr id="0" name=""/>
                      <p:cNvPicPr/>
                      <p:nvPr/>
                    </p:nvPicPr>
                    <p:blipFill>
                      <a:blip r:embed="rId8"/>
                      <a:stretch>
                        <a:fillRect/>
                      </a:stretch>
                    </p:blipFill>
                    <p:spPr>
                      <a:xfrm>
                        <a:off x="3365538" y="5700158"/>
                        <a:ext cx="887377" cy="286251"/>
                      </a:xfrm>
                      <a:prstGeom prst="rect">
                        <a:avLst/>
                      </a:prstGeom>
                    </p:spPr>
                  </p:pic>
                </p:oleObj>
              </mc:Fallback>
            </mc:AlternateContent>
          </a:graphicData>
        </a:graphic>
      </p:graphicFrame>
      <p:graphicFrame>
        <p:nvGraphicFramePr>
          <p:cNvPr id="4" name="Object 3" descr="X sub 2 = M B A indicator, 0 or 1"/>
          <p:cNvGraphicFramePr>
            <a:graphicFrameLocks noChangeAspect="1"/>
          </p:cNvGraphicFramePr>
          <p:nvPr>
            <p:extLst>
              <p:ext uri="{D42A27DB-BD31-4B8C-83A1-F6EECF244321}">
                <p14:modId xmlns:p14="http://schemas.microsoft.com/office/powerpoint/2010/main" val="2959170087"/>
              </p:ext>
            </p:extLst>
          </p:nvPr>
        </p:nvGraphicFramePr>
        <p:xfrm>
          <a:off x="3365538" y="6056128"/>
          <a:ext cx="2757550" cy="286251"/>
        </p:xfrm>
        <a:graphic>
          <a:graphicData uri="http://schemas.openxmlformats.org/presentationml/2006/ole">
            <mc:AlternateContent xmlns:mc="http://schemas.openxmlformats.org/markup-compatibility/2006">
              <mc:Choice xmlns:v="urn:schemas-microsoft-com:vml" Requires="v">
                <p:oleObj spid="_x0000_s37117" name="Equation" r:id="rId9" imgW="3670200" imgH="380880" progId="Equation.DSMT4">
                  <p:embed/>
                </p:oleObj>
              </mc:Choice>
              <mc:Fallback>
                <p:oleObj name="Equation" r:id="rId9" imgW="3670200" imgH="380880" progId="Equation.DSMT4">
                  <p:embed/>
                  <p:pic>
                    <p:nvPicPr>
                      <p:cNvPr id="0" name=""/>
                      <p:cNvPicPr/>
                      <p:nvPr/>
                    </p:nvPicPr>
                    <p:blipFill>
                      <a:blip r:embed="rId10"/>
                      <a:stretch>
                        <a:fillRect/>
                      </a:stretch>
                    </p:blipFill>
                    <p:spPr>
                      <a:xfrm>
                        <a:off x="3365538" y="6056128"/>
                        <a:ext cx="2757550" cy="286251"/>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lvl="0"/>
            <a:r>
              <a:rPr lang="en-US" dirty="0">
                <a:latin typeface="+mj-lt"/>
              </a:rPr>
              <a:t>Example 8.15: A Model with Categorical Variables </a:t>
            </a:r>
            <a:r>
              <a:rPr lang="en-US" sz="2000" b="0" dirty="0" smtClean="0">
                <a:latin typeface="+mj-lt"/>
              </a:rPr>
              <a:t>(2 </a:t>
            </a:r>
            <a:r>
              <a:rPr lang="en-US" sz="2000" b="0" dirty="0">
                <a:latin typeface="+mj-lt"/>
              </a:rPr>
              <a:t>of 2)</a:t>
            </a:r>
            <a:endParaRPr sz="3600" b="1" i="0" u="none" strike="noStrike" cap="none" dirty="0">
              <a:solidFill>
                <a:srgbClr val="007FA3"/>
              </a:solidFill>
              <a:latin typeface="+mj-lt"/>
              <a:sym typeface="Arial"/>
            </a:endParaRPr>
          </a:p>
        </p:txBody>
      </p:sp>
      <p:sp>
        <p:nvSpPr>
          <p:cNvPr id="805" name="Content Placeholder 2"/>
          <p:cNvSpPr txBox="1">
            <a:spLocks noGrp="1"/>
          </p:cNvSpPr>
          <p:nvPr>
            <p:ph type="body" idx="1"/>
          </p:nvPr>
        </p:nvSpPr>
        <p:spPr>
          <a:xfrm>
            <a:off x="457200" y="1600201"/>
            <a:ext cx="1371600" cy="65598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Salary</a:t>
            </a:r>
            <a:endParaRPr sz="2000" b="0" i="0" u="none" strike="noStrike" cap="none" dirty="0">
              <a:solidFill>
                <a:srgbClr val="000000"/>
              </a:solidFill>
              <a:latin typeface="+mn-lt"/>
              <a:ea typeface="Arial"/>
              <a:cs typeface="Arial"/>
              <a:sym typeface="Arial"/>
            </a:endParaRPr>
          </a:p>
        </p:txBody>
      </p:sp>
      <p:graphicFrame>
        <p:nvGraphicFramePr>
          <p:cNvPr id="4" name="Object 3" descr="= 893.59 + 1044.15 times Age + 14767.23 times M B A"/>
          <p:cNvGraphicFramePr>
            <a:graphicFrameLocks noChangeAspect="1"/>
          </p:cNvGraphicFramePr>
          <p:nvPr>
            <p:extLst>
              <p:ext uri="{D42A27DB-BD31-4B8C-83A1-F6EECF244321}">
                <p14:modId xmlns:p14="http://schemas.microsoft.com/office/powerpoint/2010/main" val="624910675"/>
              </p:ext>
            </p:extLst>
          </p:nvPr>
        </p:nvGraphicFramePr>
        <p:xfrm>
          <a:off x="1898373" y="1928192"/>
          <a:ext cx="5384800" cy="355600"/>
        </p:xfrm>
        <a:graphic>
          <a:graphicData uri="http://schemas.openxmlformats.org/presentationml/2006/ole">
            <mc:AlternateContent xmlns:mc="http://schemas.openxmlformats.org/markup-compatibility/2006">
              <mc:Choice xmlns:v="urn:schemas-microsoft-com:vml" Requires="v">
                <p:oleObj spid="_x0000_s38136" name="Equation" r:id="rId4" imgW="5384520" imgH="355320" progId="Equation.DSMT4">
                  <p:embed/>
                </p:oleObj>
              </mc:Choice>
              <mc:Fallback>
                <p:oleObj name="Equation" r:id="rId4" imgW="5384520" imgH="355320" progId="Equation.DSMT4">
                  <p:embed/>
                  <p:pic>
                    <p:nvPicPr>
                      <p:cNvPr id="0" name=""/>
                      <p:cNvPicPr/>
                      <p:nvPr/>
                    </p:nvPicPr>
                    <p:blipFill>
                      <a:blip r:embed="rId5"/>
                      <a:stretch>
                        <a:fillRect/>
                      </a:stretch>
                    </p:blipFill>
                    <p:spPr>
                      <a:xfrm>
                        <a:off x="1898373" y="1928192"/>
                        <a:ext cx="5384800" cy="355600"/>
                      </a:xfrm>
                      <a:prstGeom prst="rect">
                        <a:avLst/>
                      </a:prstGeom>
                    </p:spPr>
                  </p:pic>
                </p:oleObj>
              </mc:Fallback>
            </mc:AlternateContent>
          </a:graphicData>
        </a:graphic>
      </p:graphicFrame>
      <p:sp>
        <p:nvSpPr>
          <p:cNvPr id="807" name="Content Placeholder 3"/>
          <p:cNvSpPr txBox="1">
            <a:spLocks noGrp="1"/>
          </p:cNvSpPr>
          <p:nvPr>
            <p:ph type="body" idx="2"/>
          </p:nvPr>
        </p:nvSpPr>
        <p:spPr>
          <a:xfrm>
            <a:off x="457200" y="2349233"/>
            <a:ext cx="3448879" cy="468510"/>
          </a:xfrm>
          <a:prstGeom prst="rect">
            <a:avLst/>
          </a:prstGeom>
          <a:noFill/>
          <a:ln>
            <a:noFill/>
          </a:ln>
        </p:spPr>
        <p:txBody>
          <a:bodyPr spcFirstLastPara="1" wrap="square" lIns="0" tIns="0" rIns="0" bIns="0" anchor="t" anchorCtr="0">
            <a:noAutofit/>
          </a:bodyPr>
          <a:lstStyle/>
          <a:p>
            <a:pPr marL="741600" marR="0" lvl="0" indent="-284400" algn="l" rtl="0">
              <a:spcBef>
                <a:spcPts val="600"/>
              </a:spcBef>
              <a:spcAft>
                <a:spcPts val="0"/>
              </a:spcAft>
              <a:buClr>
                <a:srgbClr val="007FA3"/>
              </a:buClr>
              <a:buSzPct val="100000"/>
              <a:buFont typeface="Arial"/>
              <a:buChar char="–"/>
            </a:pPr>
            <a:r>
              <a:rPr lang="en-US" sz="2400" b="0" i="0" u="none" strike="noStrike" cap="none" dirty="0">
                <a:solidFill>
                  <a:schemeClr val="dk1"/>
                </a:solidFill>
                <a:latin typeface="+mn-lt"/>
                <a:sym typeface="Arial"/>
              </a:rPr>
              <a:t>If M</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B</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A = 0, salary</a:t>
            </a:r>
            <a:endParaRPr sz="2400" dirty="0">
              <a:latin typeface="+mn-lt"/>
            </a:endParaRPr>
          </a:p>
        </p:txBody>
      </p:sp>
      <p:graphicFrame>
        <p:nvGraphicFramePr>
          <p:cNvPr id="5" name="Object 4" descr="Salary = 893.59 + 1044 times Age"/>
          <p:cNvGraphicFramePr>
            <a:graphicFrameLocks noChangeAspect="1"/>
          </p:cNvGraphicFramePr>
          <p:nvPr>
            <p:extLst>
              <p:ext uri="{D42A27DB-BD31-4B8C-83A1-F6EECF244321}">
                <p14:modId xmlns:p14="http://schemas.microsoft.com/office/powerpoint/2010/main" val="1880767720"/>
              </p:ext>
            </p:extLst>
          </p:nvPr>
        </p:nvGraphicFramePr>
        <p:xfrm>
          <a:off x="4091333" y="2501899"/>
          <a:ext cx="3670300" cy="355600"/>
        </p:xfrm>
        <a:graphic>
          <a:graphicData uri="http://schemas.openxmlformats.org/presentationml/2006/ole">
            <mc:AlternateContent xmlns:mc="http://schemas.openxmlformats.org/markup-compatibility/2006">
              <mc:Choice xmlns:v="urn:schemas-microsoft-com:vml" Requires="v">
                <p:oleObj spid="_x0000_s38137" name="Equation" r:id="rId6" imgW="3670200" imgH="355320" progId="Equation.DSMT4">
                  <p:embed/>
                </p:oleObj>
              </mc:Choice>
              <mc:Fallback>
                <p:oleObj name="Equation" r:id="rId6" imgW="3670200" imgH="355320" progId="Equation.DSMT4">
                  <p:embed/>
                  <p:pic>
                    <p:nvPicPr>
                      <p:cNvPr id="0" name=""/>
                      <p:cNvPicPr/>
                      <p:nvPr/>
                    </p:nvPicPr>
                    <p:blipFill>
                      <a:blip r:embed="rId7"/>
                      <a:stretch>
                        <a:fillRect/>
                      </a:stretch>
                    </p:blipFill>
                    <p:spPr>
                      <a:xfrm>
                        <a:off x="4091333" y="2501899"/>
                        <a:ext cx="3670300" cy="355600"/>
                      </a:xfrm>
                      <a:prstGeom prst="rect">
                        <a:avLst/>
                      </a:prstGeom>
                    </p:spPr>
                  </p:pic>
                </p:oleObj>
              </mc:Fallback>
            </mc:AlternateContent>
          </a:graphicData>
        </a:graphic>
      </p:graphicFrame>
      <p:sp>
        <p:nvSpPr>
          <p:cNvPr id="809" name="Content Placeholder 4"/>
          <p:cNvSpPr txBox="1">
            <a:spLocks noGrp="1"/>
          </p:cNvSpPr>
          <p:nvPr>
            <p:ph type="body" idx="3"/>
          </p:nvPr>
        </p:nvSpPr>
        <p:spPr>
          <a:xfrm>
            <a:off x="457199" y="2910793"/>
            <a:ext cx="3448879" cy="488390"/>
          </a:xfrm>
          <a:prstGeom prst="rect">
            <a:avLst/>
          </a:prstGeom>
          <a:noFill/>
          <a:ln>
            <a:noFill/>
          </a:ln>
        </p:spPr>
        <p:txBody>
          <a:bodyPr spcFirstLastPara="1" wrap="square" lIns="0" tIns="0" rIns="0" bIns="0" anchor="t" anchorCtr="0">
            <a:noAutofit/>
          </a:bodyPr>
          <a:lstStyle/>
          <a:p>
            <a:pPr marL="741600" marR="0" lvl="0" indent="-284400" algn="l" rtl="0">
              <a:spcBef>
                <a:spcPts val="600"/>
              </a:spcBef>
              <a:spcAft>
                <a:spcPts val="0"/>
              </a:spcAft>
              <a:buClr>
                <a:srgbClr val="007FA3"/>
              </a:buClr>
              <a:buSzPct val="100000"/>
              <a:buFont typeface="Arial"/>
              <a:buChar char="–"/>
            </a:pPr>
            <a:r>
              <a:rPr lang="en-US" sz="2400" b="0" i="0" u="none" strike="noStrike" cap="none" dirty="0">
                <a:solidFill>
                  <a:schemeClr val="dk1"/>
                </a:solidFill>
                <a:latin typeface="+mn-lt"/>
                <a:sym typeface="Arial"/>
              </a:rPr>
              <a:t>If M</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B</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A = 1, salary</a:t>
            </a:r>
            <a:endParaRPr sz="2400" dirty="0">
              <a:latin typeface="+mn-lt"/>
            </a:endParaRPr>
          </a:p>
        </p:txBody>
      </p:sp>
      <p:graphicFrame>
        <p:nvGraphicFramePr>
          <p:cNvPr id="13" name="Object 12" descr="Salary = 15,660.82 + 1,044.15 is multiplied with Age."/>
          <p:cNvGraphicFramePr>
            <a:graphicFrameLocks noChangeAspect="1"/>
          </p:cNvGraphicFramePr>
          <p:nvPr>
            <p:extLst>
              <p:ext uri="{D42A27DB-BD31-4B8C-83A1-F6EECF244321}">
                <p14:modId xmlns:p14="http://schemas.microsoft.com/office/powerpoint/2010/main" val="58869744"/>
              </p:ext>
            </p:extLst>
          </p:nvPr>
        </p:nvGraphicFramePr>
        <p:xfrm>
          <a:off x="4011820" y="3066639"/>
          <a:ext cx="4508500" cy="355600"/>
        </p:xfrm>
        <a:graphic>
          <a:graphicData uri="http://schemas.openxmlformats.org/presentationml/2006/ole">
            <mc:AlternateContent xmlns:mc="http://schemas.openxmlformats.org/markup-compatibility/2006">
              <mc:Choice xmlns:v="urn:schemas-microsoft-com:vml" Requires="v">
                <p:oleObj spid="_x0000_s38138" name="Equation" r:id="rId8" imgW="4508280" imgH="355320" progId="Equation.DSMT4">
                  <p:embed/>
                </p:oleObj>
              </mc:Choice>
              <mc:Fallback>
                <p:oleObj name="Equation" r:id="rId8" imgW="4508280" imgH="355320" progId="Equation.DSMT4">
                  <p:embed/>
                  <p:pic>
                    <p:nvPicPr>
                      <p:cNvPr id="5" name="Object 4"/>
                      <p:cNvPicPr/>
                      <p:nvPr/>
                    </p:nvPicPr>
                    <p:blipFill>
                      <a:blip r:embed="rId9"/>
                      <a:stretch>
                        <a:fillRect/>
                      </a:stretch>
                    </p:blipFill>
                    <p:spPr>
                      <a:xfrm>
                        <a:off x="4011820" y="3066639"/>
                        <a:ext cx="4508500" cy="355600"/>
                      </a:xfrm>
                      <a:prstGeom prst="rect">
                        <a:avLst/>
                      </a:prstGeom>
                    </p:spPr>
                  </p:pic>
                </p:oleObj>
              </mc:Fallback>
            </mc:AlternateContent>
          </a:graphicData>
        </a:graphic>
      </p:graphicFrame>
      <p:pic>
        <p:nvPicPr>
          <p:cNvPr id="6" name="Picture 5" descr="A spreadsheet titled, Summary output, has a table for the regression analysis for employee salaries and two tables for ANOVA. The first table titled, Regression Statistics, has 5 rows and 2 columns. The row entries are as follows. Row 1. Multiple R, 0.976118476. Row 2. R Square, 0.952807278. Row 3. Adjusted R Square, 0.949857733. Row 4. Standard Error, 2941.914352. Row 5. Observations, 35. The second table titled, ANOVA, has 3 rows and 6 columns. The columns have the following headings from left to right. Blank, d f, S S, M S, F, Significance F. The row entries are as follows. Row 1. Regression, 2, 5591651177, 2795825589, 323.0353318, 6.05341 E, 22. Row 2. Residual, 32, 27695521.7, 8654860.054, Blank, Blank. Row 3. Total, 34, 5868606699, Blank, Blank, Blank. The third table has 3 rows and 7 columns. The columns have the following headings from left to right. Blank, Coefficients, Standard Error, T Statistics, P value, Lower 95%, Upper 95%. The row entries are as follows. Row 1. Intercept, 893.5875971, 1824.575283, 0.489751015, 0.627650922, Negative 2822.950634, 4610.125828. Row 2. Age, 1044.146043, 42.14128238, 24.77727265, 1.8878 E, 22, 958.3070599, 1129.985026. Row 3. M B A, 14767.23159, 1351.801764, 10.92411031, 2.49752 E, 12, 12013.7015, 17520.76168."/>
          <p:cNvPicPr>
            <a:picLocks noChangeAspect="1"/>
          </p:cNvPicPr>
          <p:nvPr/>
        </p:nvPicPr>
        <p:blipFill>
          <a:blip r:embed="rId10"/>
          <a:stretch>
            <a:fillRect/>
          </a:stretch>
        </p:blipFill>
        <p:spPr>
          <a:xfrm>
            <a:off x="1705855" y="3609213"/>
            <a:ext cx="5553383" cy="2538373"/>
          </a:xfrm>
          <a:prstGeom prst="rect">
            <a:avLst/>
          </a:prstGeom>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Interactions</a:t>
            </a:r>
            <a:endParaRPr sz="3600" b="1" i="0" u="none" strike="noStrike" cap="none" dirty="0">
              <a:solidFill>
                <a:srgbClr val="007FA3"/>
              </a:solidFill>
              <a:latin typeface="+mj-lt"/>
              <a:ea typeface="Arial"/>
              <a:cs typeface="Arial"/>
              <a:sym typeface="Arial"/>
            </a:endParaRPr>
          </a:p>
        </p:txBody>
      </p:sp>
      <p:sp>
        <p:nvSpPr>
          <p:cNvPr id="817" name="Content Placeholder 2"/>
          <p:cNvSpPr txBox="1">
            <a:spLocks noGrp="1"/>
          </p:cNvSpPr>
          <p:nvPr>
            <p:ph type="body" idx="1"/>
          </p:nvPr>
        </p:nvSpPr>
        <p:spPr>
          <a:xfrm>
            <a:off x="457200" y="1600200"/>
            <a:ext cx="8229600" cy="2206487"/>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ea typeface="Arial"/>
                <a:cs typeface="Arial"/>
                <a:sym typeface="Arial"/>
              </a:rPr>
              <a:t>An </a:t>
            </a:r>
            <a:r>
              <a:rPr lang="en-US" b="1" i="0" u="none" strike="noStrike" cap="none" dirty="0">
                <a:solidFill>
                  <a:srgbClr val="000000"/>
                </a:solidFill>
                <a:latin typeface="+mn-lt"/>
                <a:ea typeface="Arial"/>
                <a:cs typeface="Arial"/>
                <a:sym typeface="Arial"/>
              </a:rPr>
              <a:t>interaction</a:t>
            </a:r>
            <a:r>
              <a:rPr lang="en-US" b="0" i="0" u="none" strike="noStrike" cap="none" dirty="0">
                <a:solidFill>
                  <a:srgbClr val="000000"/>
                </a:solidFill>
                <a:latin typeface="+mn-lt"/>
                <a:ea typeface="Arial"/>
                <a:cs typeface="Arial"/>
                <a:sym typeface="Arial"/>
              </a:rPr>
              <a:t> occurs when the effect of one variable is dependent on another variable.</a:t>
            </a:r>
            <a:endParaRPr b="0" i="0" u="none" strike="noStrike" cap="none" dirty="0">
              <a:solidFill>
                <a:srgbClr val="000000"/>
              </a:solidFill>
              <a:latin typeface="+mn-lt"/>
              <a:ea typeface="Arial"/>
              <a:cs typeface="Arial"/>
              <a:sym typeface="Arial"/>
            </a:endParaRPr>
          </a:p>
          <a:p>
            <a:pPr marL="255588" marR="0" lvl="0" indent="-255588" algn="l" rtl="0">
              <a:spcAft>
                <a:spcPts val="0"/>
              </a:spcAft>
              <a:buClr>
                <a:srgbClr val="007FA3"/>
              </a:buClr>
              <a:buSzPct val="100000"/>
              <a:buFont typeface="Arial"/>
              <a:buChar char="•"/>
            </a:pPr>
            <a:r>
              <a:rPr lang="en-US" b="0" i="0" u="none" strike="noStrike" cap="none" dirty="0">
                <a:solidFill>
                  <a:srgbClr val="000000"/>
                </a:solidFill>
                <a:latin typeface="+mn-lt"/>
                <a:ea typeface="Arial"/>
                <a:cs typeface="Arial"/>
                <a:sym typeface="Arial"/>
              </a:rPr>
              <a:t>We can test for interactions by defining a new variable as the product of the two variables,</a:t>
            </a:r>
            <a:endParaRPr b="0" i="0" u="none" strike="noStrike" cap="none" dirty="0">
              <a:solidFill>
                <a:srgbClr val="000000"/>
              </a:solidFill>
              <a:latin typeface="+mn-lt"/>
              <a:ea typeface="Arial"/>
              <a:cs typeface="Arial"/>
              <a:sym typeface="Arial"/>
            </a:endParaRPr>
          </a:p>
        </p:txBody>
      </p:sp>
      <p:graphicFrame>
        <p:nvGraphicFramePr>
          <p:cNvPr id="2" name="Object 1" descr="X sub 3 = X sub 1 times X sub 2,"/>
          <p:cNvGraphicFramePr>
            <a:graphicFrameLocks noChangeAspect="1"/>
          </p:cNvGraphicFramePr>
          <p:nvPr>
            <p:extLst>
              <p:ext uri="{D42A27DB-BD31-4B8C-83A1-F6EECF244321}">
                <p14:modId xmlns:p14="http://schemas.microsoft.com/office/powerpoint/2010/main" val="3016855847"/>
              </p:ext>
            </p:extLst>
          </p:nvPr>
        </p:nvGraphicFramePr>
        <p:xfrm>
          <a:off x="820668" y="3924441"/>
          <a:ext cx="1885950" cy="419100"/>
        </p:xfrm>
        <a:graphic>
          <a:graphicData uri="http://schemas.openxmlformats.org/presentationml/2006/ole">
            <mc:AlternateContent xmlns:mc="http://schemas.openxmlformats.org/markup-compatibility/2006">
              <mc:Choice xmlns:v="urn:schemas-microsoft-com:vml" Requires="v">
                <p:oleObj spid="_x0000_s39076" name="Equation" r:id="rId4" imgW="1714320" imgH="380880" progId="Equation.DSMT4">
                  <p:embed/>
                </p:oleObj>
              </mc:Choice>
              <mc:Fallback>
                <p:oleObj name="Equation" r:id="rId4" imgW="1714320" imgH="380880" progId="Equation.DSMT4">
                  <p:embed/>
                  <p:pic>
                    <p:nvPicPr>
                      <p:cNvPr id="0" name=""/>
                      <p:cNvPicPr/>
                      <p:nvPr/>
                    </p:nvPicPr>
                    <p:blipFill>
                      <a:blip r:embed="rId5"/>
                      <a:stretch>
                        <a:fillRect/>
                      </a:stretch>
                    </p:blipFill>
                    <p:spPr>
                      <a:xfrm>
                        <a:off x="820668" y="3924441"/>
                        <a:ext cx="1885950" cy="419100"/>
                      </a:xfrm>
                      <a:prstGeom prst="rect">
                        <a:avLst/>
                      </a:prstGeom>
                    </p:spPr>
                  </p:pic>
                </p:oleObj>
              </mc:Fallback>
            </mc:AlternateContent>
          </a:graphicData>
        </a:graphic>
      </p:graphicFrame>
      <p:sp>
        <p:nvSpPr>
          <p:cNvPr id="819" name="Content Placeholder 3"/>
          <p:cNvSpPr txBox="1">
            <a:spLocks noGrp="1"/>
          </p:cNvSpPr>
          <p:nvPr>
            <p:ph type="body" idx="2"/>
          </p:nvPr>
        </p:nvSpPr>
        <p:spPr>
          <a:xfrm>
            <a:off x="2832932" y="3884685"/>
            <a:ext cx="3895860" cy="43994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sym typeface="Arial"/>
              </a:rPr>
              <a:t>and testing whether this</a:t>
            </a:r>
            <a:endParaRPr dirty="0">
              <a:latin typeface="+mn-lt"/>
            </a:endParaRPr>
          </a:p>
        </p:txBody>
      </p:sp>
      <p:sp>
        <p:nvSpPr>
          <p:cNvPr id="820" name="Content Placeholder 4"/>
          <p:cNvSpPr txBox="1">
            <a:spLocks noGrp="1"/>
          </p:cNvSpPr>
          <p:nvPr>
            <p:ph type="body" idx="3"/>
          </p:nvPr>
        </p:nvSpPr>
        <p:spPr>
          <a:xfrm>
            <a:off x="820948" y="4402631"/>
            <a:ext cx="7865852" cy="86510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700"/>
              <a:buFont typeface="Arial"/>
              <a:buNone/>
            </a:pPr>
            <a:r>
              <a:rPr lang="en-US" b="0" i="0" u="none" strike="noStrike" cap="none" dirty="0">
                <a:solidFill>
                  <a:schemeClr val="dk1"/>
                </a:solidFill>
                <a:latin typeface="+mn-lt"/>
                <a:ea typeface="Arial"/>
                <a:cs typeface="Arial"/>
                <a:sym typeface="Arial"/>
              </a:rPr>
              <a:t>variable is significant, leading to an alternative model.</a:t>
            </a:r>
            <a:endParaRPr b="0" i="0" u="none" strike="noStrike" cap="none" dirty="0">
              <a:solidFill>
                <a:schemeClr val="dk1"/>
              </a:solidFill>
              <a:latin typeface="+mn-lt"/>
              <a:ea typeface="Arial"/>
              <a:cs typeface="Arial"/>
              <a:sym typeface="Arial"/>
            </a:endParaRPr>
          </a:p>
        </p:txBody>
      </p:sp>
      <p:graphicFrame>
        <p:nvGraphicFramePr>
          <p:cNvPr id="9" name="Object 8" descr="Y = beta sub 0 + beta sub 1 X sub 1 + beta sub 2 X sub 2 + beta sub 3 X sub 3 + epsilon"/>
          <p:cNvGraphicFramePr>
            <a:graphicFrameLocks noChangeAspect="1"/>
          </p:cNvGraphicFramePr>
          <p:nvPr>
            <p:extLst>
              <p:ext uri="{D42A27DB-BD31-4B8C-83A1-F6EECF244321}">
                <p14:modId xmlns:p14="http://schemas.microsoft.com/office/powerpoint/2010/main" val="696231820"/>
              </p:ext>
            </p:extLst>
          </p:nvPr>
        </p:nvGraphicFramePr>
        <p:xfrm>
          <a:off x="2295062" y="5463065"/>
          <a:ext cx="3999838" cy="380334"/>
        </p:xfrm>
        <a:graphic>
          <a:graphicData uri="http://schemas.openxmlformats.org/presentationml/2006/ole">
            <mc:AlternateContent xmlns:mc="http://schemas.openxmlformats.org/markup-compatibility/2006">
              <mc:Choice xmlns:v="urn:schemas-microsoft-com:vml" Requires="v">
                <p:oleObj spid="_x0000_s39077" name="Equation" r:id="rId6" imgW="4000320" imgH="380880" progId="Equation.DSMT4">
                  <p:embed/>
                </p:oleObj>
              </mc:Choice>
              <mc:Fallback>
                <p:oleObj name="Equation" r:id="rId6" imgW="4000320" imgH="380880" progId="Equation.DSMT4">
                  <p:embed/>
                  <p:pic>
                    <p:nvPicPr>
                      <p:cNvPr id="13" name="Object 12"/>
                      <p:cNvPicPr/>
                      <p:nvPr/>
                    </p:nvPicPr>
                    <p:blipFill>
                      <a:blip r:embed="rId7"/>
                      <a:stretch>
                        <a:fillRect/>
                      </a:stretch>
                    </p:blipFill>
                    <p:spPr>
                      <a:xfrm>
                        <a:off x="2295062" y="5463065"/>
                        <a:ext cx="3999838" cy="380334"/>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Title 1"/>
          <p:cNvSpPr txBox="1">
            <a:spLocks noGrp="1"/>
          </p:cNvSpPr>
          <p:nvPr>
            <p:ph type="title"/>
          </p:nvPr>
        </p:nvSpPr>
        <p:spPr>
          <a:xfrm>
            <a:off x="457200" y="216000"/>
            <a:ext cx="8229600" cy="109800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200"/>
              <a:buFont typeface="Arial"/>
              <a:buNone/>
            </a:pPr>
            <a:r>
              <a:rPr lang="en-US" sz="3200" b="1" i="0" u="none" strike="noStrike" cap="none" dirty="0">
                <a:solidFill>
                  <a:srgbClr val="007FA3"/>
                </a:solidFill>
                <a:latin typeface="+mj-lt"/>
                <a:ea typeface="Arial"/>
                <a:cs typeface="Arial"/>
                <a:sym typeface="Arial"/>
              </a:rPr>
              <a:t>Example 8.16: Incorporating Interaction Terms in a Regression </a:t>
            </a:r>
            <a:r>
              <a:rPr lang="en-US" sz="3200" b="1" i="0" u="none" strike="noStrike" cap="none" dirty="0" smtClean="0">
                <a:solidFill>
                  <a:srgbClr val="007FA3"/>
                </a:solidFill>
                <a:latin typeface="+mj-lt"/>
                <a:ea typeface="Arial"/>
                <a:cs typeface="Arial"/>
                <a:sym typeface="Arial"/>
              </a:rPr>
              <a:t>Model </a:t>
            </a:r>
            <a:r>
              <a:rPr lang="en-US" sz="2000" b="0" i="0" u="none" strike="noStrike" cap="none" dirty="0" smtClean="0">
                <a:solidFill>
                  <a:srgbClr val="007FA3"/>
                </a:solidFill>
                <a:latin typeface="+mj-lt"/>
                <a:ea typeface="Arial"/>
                <a:cs typeface="Arial"/>
                <a:sym typeface="Arial"/>
              </a:rPr>
              <a:t>(1 of 3)</a:t>
            </a:r>
            <a:endParaRPr sz="2000" b="0" i="0" u="none" strike="noStrike" cap="none" dirty="0">
              <a:solidFill>
                <a:srgbClr val="007FA3"/>
              </a:solidFill>
              <a:latin typeface="+mj-lt"/>
              <a:ea typeface="Arial"/>
              <a:cs typeface="Arial"/>
              <a:sym typeface="Arial"/>
            </a:endParaRPr>
          </a:p>
        </p:txBody>
      </p:sp>
      <p:sp>
        <p:nvSpPr>
          <p:cNvPr id="827" name="Content Placeholder 2"/>
          <p:cNvSpPr txBox="1">
            <a:spLocks noGrp="1"/>
          </p:cNvSpPr>
          <p:nvPr>
            <p:ph type="body" idx="1"/>
          </p:nvPr>
        </p:nvSpPr>
        <p:spPr>
          <a:xfrm>
            <a:off x="457200" y="1604676"/>
            <a:ext cx="4909930" cy="999376"/>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200" b="0" i="0" u="none" strike="noStrike" cap="none" dirty="0">
                <a:solidFill>
                  <a:srgbClr val="000000"/>
                </a:solidFill>
                <a:latin typeface="+mn-lt"/>
                <a:sym typeface="Arial"/>
              </a:rPr>
              <a:t>Define an interaction between Age and M</a:t>
            </a:r>
            <a:r>
              <a:rPr lang="en-US" sz="100" b="0" i="0" u="none" strike="noStrike" cap="none" dirty="0">
                <a:solidFill>
                  <a:srgbClr val="000000"/>
                </a:solidFill>
                <a:latin typeface="+mn-lt"/>
                <a:sym typeface="Arial"/>
              </a:rPr>
              <a:t> </a:t>
            </a:r>
            <a:r>
              <a:rPr lang="en-US" sz="2200" b="0" i="0" u="none" strike="noStrike" cap="none" dirty="0">
                <a:solidFill>
                  <a:srgbClr val="000000"/>
                </a:solidFill>
                <a:latin typeface="+mn-lt"/>
                <a:sym typeface="Arial"/>
              </a:rPr>
              <a:t>B</a:t>
            </a:r>
            <a:r>
              <a:rPr lang="en-US" sz="100" b="0" i="0" u="none" strike="noStrike" cap="none" dirty="0">
                <a:solidFill>
                  <a:srgbClr val="000000"/>
                </a:solidFill>
                <a:latin typeface="+mn-lt"/>
                <a:sym typeface="Arial"/>
              </a:rPr>
              <a:t> </a:t>
            </a:r>
            <a:r>
              <a:rPr lang="en-US" sz="2200" b="0" i="0" u="none" strike="noStrike" cap="none" dirty="0">
                <a:solidFill>
                  <a:srgbClr val="000000"/>
                </a:solidFill>
                <a:latin typeface="+mn-lt"/>
                <a:sym typeface="Arial"/>
              </a:rPr>
              <a:t>A and re-run the </a:t>
            </a:r>
            <a:r>
              <a:rPr lang="en-US" sz="2200" b="0" i="0" u="none" strike="noStrike" cap="none" dirty="0" smtClean="0">
                <a:solidFill>
                  <a:srgbClr val="000000"/>
                </a:solidFill>
                <a:latin typeface="+mn-lt"/>
                <a:sym typeface="Arial"/>
              </a:rPr>
              <a:t>regression.</a:t>
            </a:r>
            <a:endParaRPr sz="2200" dirty="0">
              <a:latin typeface="+mn-lt"/>
            </a:endParaRPr>
          </a:p>
        </p:txBody>
      </p:sp>
      <p:pic>
        <p:nvPicPr>
          <p:cNvPr id="2" name="Picture 1" descr="A table has 4 rows and 5 columns. The columns have the following headings from left to right. Employee, Salary, Age, M B A, Interaction. The row entries are as follows. Row 1. 1, $28,260, 25, 0, 0. Row 2. 2, $43,392, 28, 1, 28. Row 3. 3, $56,322, 37, 1, 37. Row 4. 4, $26,086, 23, 0, 0."/>
          <p:cNvPicPr>
            <a:picLocks noChangeAspect="1"/>
          </p:cNvPicPr>
          <p:nvPr/>
        </p:nvPicPr>
        <p:blipFill>
          <a:blip r:embed="rId3"/>
          <a:stretch>
            <a:fillRect/>
          </a:stretch>
        </p:blipFill>
        <p:spPr>
          <a:xfrm>
            <a:off x="5528539" y="1604676"/>
            <a:ext cx="3078747" cy="1225402"/>
          </a:xfrm>
          <a:prstGeom prst="rect">
            <a:avLst/>
          </a:prstGeom>
        </p:spPr>
      </p:pic>
      <p:pic>
        <p:nvPicPr>
          <p:cNvPr id="3" name="Picture 2" descr="A spreadsheet titled, Summary output, has a table for the regression analysis for employee salaries and two tables for ANOVA. The first table titled, Regression Statistics, has 5 rows and 2 columns. The row entries are as follows. Row 1. Multiple R, 0.989321416. Row 2. R Square, 0.978756863. Row 3. Adjusted R Square, 0.976701076. Row 4. Standard Error, 2005.37675. Row 5. Observations, 35. The second table titled, ANOVA, has 3 rows and 6 columns. The columns have the following headings from left to right. Blank, d f, S S, M S, F, Significance F. The row entries are as follows. Row 1. Regression, 3, 5743939086, 1914646362, 476.098288, 5.31397 E, 26. Row 2. Residual, 31, 124667613.2, 4021535.91, Blank, Blank. Row 3. Total, 34, 5868606699, Blank, Blank, Blank. The third table has 4 rows and 7 columns. The columns have the following headings from left to right. Blank, Coefficients, Standard Error, T Statistics, P value, Lower 95%, Upper 95%. The row entries are as follows. Row 1. Intercept, 3902.509386, 1336.39766, 2.920170772, 0.006467654, 1176.908389, 6628.110383. Row 2. Age, 971.3090382, 31.06887722, 31.26308786, 5.23658 E, 25, 907.9436454, 1034.674431. Row 3. M B A, Negative 2971.080074, 3026.24236, Negative 0.98177202, 0.333812767, Negative 9143.142058, 3200.981911. Row 4. Interaction, 501.8483604, 81.55221742, 6.153705887, 7.9295 E, 07, 335.5215164, 668.1752044. The P value, 0.333812767, is highlighted."/>
          <p:cNvPicPr>
            <a:picLocks noChangeAspect="1"/>
          </p:cNvPicPr>
          <p:nvPr/>
        </p:nvPicPr>
        <p:blipFill>
          <a:blip r:embed="rId4"/>
          <a:stretch>
            <a:fillRect/>
          </a:stretch>
        </p:blipFill>
        <p:spPr>
          <a:xfrm>
            <a:off x="545330" y="2830078"/>
            <a:ext cx="4821800" cy="2488492"/>
          </a:xfrm>
          <a:prstGeom prst="rect">
            <a:avLst/>
          </a:prstGeom>
        </p:spPr>
      </p:pic>
      <p:sp>
        <p:nvSpPr>
          <p:cNvPr id="830" name="Content Placeholder 3"/>
          <p:cNvSpPr txBox="1">
            <a:spLocks noGrp="1"/>
          </p:cNvSpPr>
          <p:nvPr>
            <p:ph type="body" idx="2"/>
          </p:nvPr>
        </p:nvSpPr>
        <p:spPr>
          <a:xfrm>
            <a:off x="718457" y="5447613"/>
            <a:ext cx="7968343" cy="794162"/>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7FA3"/>
              </a:buClr>
              <a:buSzPts val="2400"/>
              <a:buFont typeface="Arial"/>
              <a:buNone/>
            </a:pPr>
            <a:r>
              <a:rPr lang="en-US" sz="2200" b="0" i="0" u="none" strike="noStrike" cap="none" dirty="0">
                <a:solidFill>
                  <a:srgbClr val="000000"/>
                </a:solidFill>
                <a:latin typeface="+mn-lt"/>
                <a:sym typeface="Arial"/>
              </a:rPr>
              <a:t>The M</a:t>
            </a:r>
            <a:r>
              <a:rPr lang="en-US" sz="100" b="0" i="0" u="none" strike="noStrike" cap="none" dirty="0">
                <a:solidFill>
                  <a:srgbClr val="000000"/>
                </a:solidFill>
                <a:latin typeface="+mn-lt"/>
                <a:sym typeface="Arial"/>
              </a:rPr>
              <a:t> </a:t>
            </a:r>
            <a:r>
              <a:rPr lang="en-US" sz="2200" b="0" i="0" u="none" strike="noStrike" cap="none" dirty="0">
                <a:solidFill>
                  <a:srgbClr val="000000"/>
                </a:solidFill>
                <a:latin typeface="+mn-lt"/>
                <a:sym typeface="Arial"/>
              </a:rPr>
              <a:t>B</a:t>
            </a:r>
            <a:r>
              <a:rPr lang="en-US" sz="100" b="0" i="0" u="none" strike="noStrike" cap="none" dirty="0">
                <a:solidFill>
                  <a:srgbClr val="000000"/>
                </a:solidFill>
                <a:latin typeface="+mn-lt"/>
                <a:sym typeface="Arial"/>
              </a:rPr>
              <a:t> </a:t>
            </a:r>
            <a:r>
              <a:rPr lang="en-US" sz="2200" b="0" i="0" u="none" strike="noStrike" cap="none" dirty="0">
                <a:solidFill>
                  <a:srgbClr val="000000"/>
                </a:solidFill>
                <a:latin typeface="+mn-lt"/>
                <a:sym typeface="Arial"/>
              </a:rPr>
              <a:t>A indicator is not significant; </a:t>
            </a:r>
            <a:r>
              <a:rPr lang="en-US" sz="2200" b="0" i="0" u="none" strike="noStrike" cap="none" dirty="0" smtClean="0">
                <a:solidFill>
                  <a:srgbClr val="000000"/>
                </a:solidFill>
                <a:latin typeface="+mn-lt"/>
                <a:sym typeface="Arial"/>
              </a:rPr>
              <a:t>we would typically drop it and re-run the regression analysis.</a:t>
            </a:r>
            <a:endParaRPr sz="2200" dirty="0">
              <a:latin typeface="+mn-lt"/>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lvl="0">
              <a:buSzPts val="3200"/>
            </a:pPr>
            <a:r>
              <a:rPr lang="en-US" sz="3200" dirty="0">
                <a:latin typeface="+mj-lt"/>
              </a:rPr>
              <a:t>Example 8.16: Incorporating Interaction Terms in a Regression Model </a:t>
            </a:r>
            <a:r>
              <a:rPr lang="en-US" sz="2000" b="0" dirty="0" smtClean="0">
                <a:latin typeface="+mj-lt"/>
              </a:rPr>
              <a:t>(2 </a:t>
            </a:r>
            <a:r>
              <a:rPr lang="en-US" sz="2000" b="0" dirty="0">
                <a:latin typeface="+mj-lt"/>
              </a:rPr>
              <a:t>of 3)</a:t>
            </a:r>
            <a:endParaRPr sz="2000" b="1" i="0" u="none" strike="noStrike" cap="none" dirty="0">
              <a:solidFill>
                <a:srgbClr val="007FA3"/>
              </a:solidFill>
              <a:latin typeface="+mj-lt"/>
              <a:sym typeface="Arial"/>
            </a:endParaRPr>
          </a:p>
        </p:txBody>
      </p:sp>
      <p:sp>
        <p:nvSpPr>
          <p:cNvPr id="839" name="Content Placeholder 2"/>
          <p:cNvSpPr txBox="1">
            <a:spLocks noGrp="1"/>
          </p:cNvSpPr>
          <p:nvPr>
            <p:ph type="body" idx="3"/>
          </p:nvPr>
        </p:nvSpPr>
        <p:spPr>
          <a:xfrm>
            <a:off x="771470" y="1554716"/>
            <a:ext cx="3504439" cy="3810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smtClean="0">
                <a:solidFill>
                  <a:schemeClr val="dk1"/>
                </a:solidFill>
                <a:latin typeface="+mn-lt"/>
                <a:ea typeface="Arial"/>
                <a:cs typeface="Arial"/>
                <a:sym typeface="Arial"/>
              </a:rPr>
              <a:t>This results in the model:</a:t>
            </a:r>
            <a:endParaRPr sz="2400" b="0" i="0" u="none" strike="noStrike" cap="none" dirty="0">
              <a:solidFill>
                <a:schemeClr val="dk1"/>
              </a:solidFill>
              <a:latin typeface="+mn-lt"/>
              <a:ea typeface="Arial"/>
              <a:cs typeface="Arial"/>
              <a:sym typeface="Arial"/>
            </a:endParaRPr>
          </a:p>
        </p:txBody>
      </p:sp>
      <p:graphicFrame>
        <p:nvGraphicFramePr>
          <p:cNvPr id="2" name="Object 1" descr="Salary = 3,323.11 + 984.25 times age + 425.58 times M B A times age"/>
          <p:cNvGraphicFramePr>
            <a:graphicFrameLocks noChangeAspect="1"/>
          </p:cNvGraphicFramePr>
          <p:nvPr>
            <p:extLst>
              <p:ext uri="{D42A27DB-BD31-4B8C-83A1-F6EECF244321}">
                <p14:modId xmlns:p14="http://schemas.microsoft.com/office/powerpoint/2010/main" val="984690649"/>
              </p:ext>
            </p:extLst>
          </p:nvPr>
        </p:nvGraphicFramePr>
        <p:xfrm>
          <a:off x="771470" y="2045612"/>
          <a:ext cx="7459980" cy="391160"/>
        </p:xfrm>
        <a:graphic>
          <a:graphicData uri="http://schemas.openxmlformats.org/presentationml/2006/ole">
            <mc:AlternateContent xmlns:mc="http://schemas.openxmlformats.org/markup-compatibility/2006">
              <mc:Choice xmlns:v="urn:schemas-microsoft-com:vml" Requires="v">
                <p:oleObj spid="_x0000_s40016" name="Equation" r:id="rId4" imgW="6781680" imgH="355320" progId="Equation.DSMT4">
                  <p:embed/>
                </p:oleObj>
              </mc:Choice>
              <mc:Fallback>
                <p:oleObj name="Equation" r:id="rId4" imgW="6781680" imgH="355320" progId="Equation.DSMT4">
                  <p:embed/>
                  <p:pic>
                    <p:nvPicPr>
                      <p:cNvPr id="0" name=""/>
                      <p:cNvPicPr/>
                      <p:nvPr/>
                    </p:nvPicPr>
                    <p:blipFill>
                      <a:blip r:embed="rId5"/>
                      <a:stretch>
                        <a:fillRect/>
                      </a:stretch>
                    </p:blipFill>
                    <p:spPr>
                      <a:xfrm>
                        <a:off x="771470" y="2045612"/>
                        <a:ext cx="7459980" cy="391160"/>
                      </a:xfrm>
                      <a:prstGeom prst="rect">
                        <a:avLst/>
                      </a:prstGeom>
                    </p:spPr>
                  </p:pic>
                </p:oleObj>
              </mc:Fallback>
            </mc:AlternateContent>
          </a:graphicData>
        </a:graphic>
      </p:graphicFrame>
      <p:pic>
        <p:nvPicPr>
          <p:cNvPr id="3" name="Picture 2" descr="A spreadsheet titled, summary output, has a table for final regression analysis results for employee salaries and two tables for ANOVA. The first table titled, Regression Statistics, has 5 rows and 2 columns. The row entries are as follows. Row 1. Multiple R, 0.98898754. Row 2. R Square, 0.978096355. Row 3. Adjusted R Square, 0.976727377. Row 4. Standard Error, 2004.24453. Row 5. Observations, 35. The second table titled ANOVA has 3 rows and 6 columns. The columns have the following headings from left to right. Blank, d f, S S, M S, F, Significance F. The row entries are as follows. Row 1. Regression, 2, 5740062823, 2870031411, 714.4720368, 2.80713 E, 27. Row 2. Residual, 32, 128543876.4, 4016996.136, Blank, Blank. Row 3. Total, 34, 5868606699, Blank, Blank, Blank. The third table has 3 rows and 7 columns. The columns have the following headings from left to right. Blank, Coefficients, Standard Error, T Statistics, P value, Lower 95%, Upper 95%. The row entries are as follows. Row 1. Intercept, 3323.109564, 1198.353141, 2.773063675, 0.009184278, 882.1440943, 5764.075033. Row 2. Age, 984.2455409, 28.12039088, 35.00113299, 4.403988 E, 27, 926.9661791, 1041.524903. Row 3. Interaction, 425.5845915, 24.81794165, 17.14826304, 1.08793 E, 17, 375.0320986, 476.1370843."/>
          <p:cNvPicPr>
            <a:picLocks noChangeAspect="1"/>
          </p:cNvPicPr>
          <p:nvPr/>
        </p:nvPicPr>
        <p:blipFill>
          <a:blip r:embed="rId6"/>
          <a:stretch>
            <a:fillRect/>
          </a:stretch>
        </p:blipFill>
        <p:spPr>
          <a:xfrm>
            <a:off x="1203258" y="2546668"/>
            <a:ext cx="6145301" cy="3133616"/>
          </a:xfrm>
          <a:prstGeom prst="rect">
            <a:avLst/>
          </a:prstGeom>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3200" dirty="0">
                <a:latin typeface="+mj-lt"/>
              </a:rPr>
              <a:t>Example 8.16: Incorporating Interaction Terms in a Regression Model </a:t>
            </a:r>
            <a:r>
              <a:rPr lang="en-US" sz="2000" b="0" dirty="0" smtClean="0">
                <a:latin typeface="+mj-lt"/>
              </a:rPr>
              <a:t>(3 </a:t>
            </a:r>
            <a:r>
              <a:rPr lang="en-US" sz="2000" b="0" dirty="0">
                <a:latin typeface="+mj-lt"/>
              </a:rPr>
              <a:t>of 3)</a:t>
            </a:r>
            <a:endParaRPr lang="en-US" dirty="0">
              <a:latin typeface="+mj-lt"/>
            </a:endParaRPr>
          </a:p>
        </p:txBody>
      </p:sp>
      <p:sp>
        <p:nvSpPr>
          <p:cNvPr id="8" name="Content Placeholder 7"/>
          <p:cNvSpPr>
            <a:spLocks noGrp="1"/>
          </p:cNvSpPr>
          <p:nvPr>
            <p:ph type="body" idx="1"/>
          </p:nvPr>
        </p:nvSpPr>
        <p:spPr>
          <a:xfrm>
            <a:off x="457200" y="1600200"/>
            <a:ext cx="8103326" cy="2584174"/>
          </a:xfrm>
        </p:spPr>
        <p:txBody>
          <a:bodyPr/>
          <a:lstStyle/>
          <a:p>
            <a:pPr marL="256032" indent="-256032"/>
            <a:r>
              <a:rPr lang="en-US" dirty="0">
                <a:latin typeface="+mn-lt"/>
              </a:rPr>
              <a:t>However, statisticians recommend that if </a:t>
            </a:r>
            <a:r>
              <a:rPr lang="en-US" dirty="0" smtClean="0">
                <a:latin typeface="+mn-lt"/>
              </a:rPr>
              <a:t>interactions are </a:t>
            </a:r>
            <a:r>
              <a:rPr lang="en-US" dirty="0">
                <a:latin typeface="+mn-lt"/>
              </a:rPr>
              <a:t>significant, first-order terms should be kept in the </a:t>
            </a:r>
            <a:r>
              <a:rPr lang="en-US" dirty="0" smtClean="0">
                <a:latin typeface="+mn-lt"/>
              </a:rPr>
              <a:t>model regardless </a:t>
            </a:r>
            <a:r>
              <a:rPr lang="en-US" dirty="0">
                <a:latin typeface="+mn-lt"/>
              </a:rPr>
              <a:t>of their p-values</a:t>
            </a:r>
            <a:r>
              <a:rPr lang="en-US" dirty="0" smtClean="0">
                <a:latin typeface="+mn-lt"/>
              </a:rPr>
              <a:t>. </a:t>
            </a:r>
          </a:p>
          <a:p>
            <a:pPr marL="256032" indent="-256032"/>
            <a:r>
              <a:rPr lang="en-US" dirty="0" smtClean="0">
                <a:latin typeface="+mn-lt"/>
              </a:rPr>
              <a:t>Thus, using the first regression model, we have:</a:t>
            </a:r>
            <a:endParaRPr lang="en-US" dirty="0">
              <a:latin typeface="+mn-lt"/>
            </a:endParaRPr>
          </a:p>
        </p:txBody>
      </p:sp>
      <p:graphicFrame>
        <p:nvGraphicFramePr>
          <p:cNvPr id="5" name="Object 4" descr="Salary = 3902.51 + 971.31 times Age minus 2971.08 times M B A + 501.85 times M B A times Age"/>
          <p:cNvGraphicFramePr>
            <a:graphicFrameLocks noChangeAspect="1"/>
          </p:cNvGraphicFramePr>
          <p:nvPr>
            <p:extLst>
              <p:ext uri="{D42A27DB-BD31-4B8C-83A1-F6EECF244321}">
                <p14:modId xmlns:p14="http://schemas.microsoft.com/office/powerpoint/2010/main" val="2115278963"/>
              </p:ext>
            </p:extLst>
          </p:nvPr>
        </p:nvGraphicFramePr>
        <p:xfrm>
          <a:off x="1631519" y="4471922"/>
          <a:ext cx="5754688" cy="892175"/>
        </p:xfrm>
        <a:graphic>
          <a:graphicData uri="http://schemas.openxmlformats.org/presentationml/2006/ole">
            <mc:AlternateContent xmlns:mc="http://schemas.openxmlformats.org/markup-compatibility/2006">
              <mc:Choice xmlns:v="urn:schemas-microsoft-com:vml" Requires="v">
                <p:oleObj spid="_x0000_s41064" name="Equation" r:id="rId3" imgW="5232240" imgH="812520" progId="Equation.DSMT4">
                  <p:embed/>
                </p:oleObj>
              </mc:Choice>
              <mc:Fallback>
                <p:oleObj name="Equation" r:id="rId3" imgW="5232240" imgH="812520" progId="Equation.DSMT4">
                  <p:embed/>
                  <p:pic>
                    <p:nvPicPr>
                      <p:cNvPr id="2" name="Object 1"/>
                      <p:cNvPicPr/>
                      <p:nvPr/>
                    </p:nvPicPr>
                    <p:blipFill>
                      <a:blip r:embed="rId4"/>
                      <a:stretch>
                        <a:fillRect/>
                      </a:stretch>
                    </p:blipFill>
                    <p:spPr>
                      <a:xfrm>
                        <a:off x="1631519" y="4471922"/>
                        <a:ext cx="5754688" cy="892175"/>
                      </a:xfrm>
                      <a:prstGeom prst="rect">
                        <a:avLst/>
                      </a:prstGeom>
                    </p:spPr>
                  </p:pic>
                </p:oleObj>
              </mc:Fallback>
            </mc:AlternateContent>
          </a:graphicData>
        </a:graphic>
      </p:graphicFrame>
    </p:spTree>
    <p:extLst>
      <p:ext uri="{BB962C8B-B14F-4D97-AF65-F5344CB8AC3E}">
        <p14:creationId xmlns:p14="http://schemas.microsoft.com/office/powerpoint/2010/main" val="892344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8.1: Modeling a Price-Demand Function</a:t>
            </a:r>
            <a:endParaRPr sz="3600" b="1" i="0" u="none" strike="noStrike" cap="none" dirty="0">
              <a:solidFill>
                <a:srgbClr val="007FA3"/>
              </a:solidFill>
              <a:latin typeface="+mj-lt"/>
              <a:ea typeface="Arial"/>
              <a:cs typeface="Arial"/>
              <a:sym typeface="Arial"/>
            </a:endParaRPr>
          </a:p>
        </p:txBody>
      </p:sp>
      <p:sp>
        <p:nvSpPr>
          <p:cNvPr id="280" name="Content Placeholder 2"/>
          <p:cNvSpPr txBox="1">
            <a:spLocks noGrp="1"/>
          </p:cNvSpPr>
          <p:nvPr>
            <p:ph type="body" idx="1"/>
          </p:nvPr>
        </p:nvSpPr>
        <p:spPr>
          <a:xfrm>
            <a:off x="476054" y="1615975"/>
            <a:ext cx="4086008" cy="570634"/>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7FA3"/>
              </a:buClr>
              <a:buSzPts val="2400"/>
              <a:buFont typeface="Arial"/>
              <a:buNone/>
            </a:pPr>
            <a:r>
              <a:rPr lang="en-US" sz="2800" b="0" i="0" u="none" strike="noStrike" cap="none" dirty="0">
                <a:solidFill>
                  <a:srgbClr val="000000"/>
                </a:solidFill>
                <a:latin typeface="+mn-lt"/>
                <a:ea typeface="Arial"/>
                <a:cs typeface="Arial"/>
                <a:sym typeface="Arial"/>
              </a:rPr>
              <a:t>Linear demand function:</a:t>
            </a:r>
            <a:endParaRPr sz="2800" b="0" i="0" u="none" strike="noStrike" cap="none" dirty="0">
              <a:solidFill>
                <a:srgbClr val="000000"/>
              </a:solidFill>
              <a:latin typeface="+mn-lt"/>
              <a:ea typeface="Arial"/>
              <a:cs typeface="Arial"/>
              <a:sym typeface="Arial"/>
            </a:endParaRPr>
          </a:p>
        </p:txBody>
      </p:sp>
      <p:graphicFrame>
        <p:nvGraphicFramePr>
          <p:cNvPr id="2" name="Object 1" descr="Sales = 20,512 minus 9.5116 left parenthesis price right parenthesis"/>
          <p:cNvGraphicFramePr>
            <a:graphicFrameLocks noChangeAspect="1"/>
          </p:cNvGraphicFramePr>
          <p:nvPr>
            <p:extLst>
              <p:ext uri="{D42A27DB-BD31-4B8C-83A1-F6EECF244321}">
                <p14:modId xmlns:p14="http://schemas.microsoft.com/office/powerpoint/2010/main" val="3847864889"/>
              </p:ext>
            </p:extLst>
          </p:nvPr>
        </p:nvGraphicFramePr>
        <p:xfrm>
          <a:off x="476054" y="2289798"/>
          <a:ext cx="4483100" cy="406400"/>
        </p:xfrm>
        <a:graphic>
          <a:graphicData uri="http://schemas.openxmlformats.org/presentationml/2006/ole">
            <mc:AlternateContent xmlns:mc="http://schemas.openxmlformats.org/markup-compatibility/2006">
              <mc:Choice xmlns:v="urn:schemas-microsoft-com:vml" Requires="v">
                <p:oleObj spid="_x0000_s4239" name="Equation" r:id="rId4" imgW="4483080" imgH="406080" progId="Equation.DSMT4">
                  <p:embed/>
                </p:oleObj>
              </mc:Choice>
              <mc:Fallback>
                <p:oleObj name="Equation" r:id="rId4" imgW="4483080" imgH="406080" progId="Equation.DSMT4">
                  <p:embed/>
                  <p:pic>
                    <p:nvPicPr>
                      <p:cNvPr id="0" name=""/>
                      <p:cNvPicPr/>
                      <p:nvPr/>
                    </p:nvPicPr>
                    <p:blipFill>
                      <a:blip r:embed="rId5"/>
                      <a:stretch>
                        <a:fillRect/>
                      </a:stretch>
                    </p:blipFill>
                    <p:spPr>
                      <a:xfrm>
                        <a:off x="476054" y="2289798"/>
                        <a:ext cx="4483100" cy="406400"/>
                      </a:xfrm>
                      <a:prstGeom prst="rect">
                        <a:avLst/>
                      </a:prstGeom>
                    </p:spPr>
                  </p:pic>
                </p:oleObj>
              </mc:Fallback>
            </mc:AlternateContent>
          </a:graphicData>
        </a:graphic>
      </p:graphicFrame>
      <p:pic>
        <p:nvPicPr>
          <p:cNvPr id="3" name="Picture 2" descr="An Excel sheet has a table titled, price and sales data, and a scatterplot for the price and sales data. The table is as follows. The table has 21 rows and 2 columns. The columns have the following headings from left to right. Price, Demand. The row entries are as follows. Row 1. $50, 19964.09. Row 2. $60, 19706.85. Row 3. $70, 20240.83. Row 4. $80, 19698.81. Row 5. $90, 20095.81. Row 6. $100, 19390.99. Row 7. $110, 19430.07. Row 8. $120, 19273.69. Row 9. $130, 18716.38. Row 10. $140, 18925.36. Row 11. $150, 19484.78. Row 12. $160, 18934.88. Row 13. $170, 18915.77. Row 14. $180, 18893.37. Row 15. $190, 18961.62. Row 16. $200, 18443.29. Row 17. $210, 18811.98. Row 18. $220, 18561.92. Row 19. $230, 18158.62. Row 20. $240, 18412.56. Row 21. $250, 17771.39. The scatterplot titled, price and sales data, plots sales versus price. The horizontal axis ranges from $0 to $300 in increments of $50. The vertical axis ranges from 17500 to 20500 in increments of 500. The data points listed in the above table are plotted. A regression line falls along the data points. A text reads, y = negative 9.5116 x + 20512, R squared = 0.833. All values are estimated."/>
          <p:cNvPicPr>
            <a:picLocks noChangeAspect="1"/>
          </p:cNvPicPr>
          <p:nvPr/>
        </p:nvPicPr>
        <p:blipFill>
          <a:blip r:embed="rId6"/>
          <a:stretch>
            <a:fillRect/>
          </a:stretch>
        </p:blipFill>
        <p:spPr>
          <a:xfrm>
            <a:off x="2009833" y="2799387"/>
            <a:ext cx="5104457" cy="3164653"/>
          </a:xfrm>
          <a:prstGeom prst="rect">
            <a:avLst/>
          </a:prstGeom>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200"/>
              <a:buFont typeface="Arial"/>
              <a:buNone/>
            </a:pPr>
            <a:r>
              <a:rPr lang="en-US" sz="3200" b="1" i="0" u="none" strike="noStrike" cap="none" dirty="0">
                <a:solidFill>
                  <a:srgbClr val="007FA3"/>
                </a:solidFill>
                <a:latin typeface="+mj-lt"/>
                <a:ea typeface="Arial"/>
                <a:cs typeface="Arial"/>
                <a:sym typeface="Arial"/>
              </a:rPr>
              <a:t>Categorical Variables with More Than Two Levels</a:t>
            </a:r>
            <a:endParaRPr sz="3200" b="1" i="0" u="none" strike="noStrike" cap="none" dirty="0">
              <a:solidFill>
                <a:srgbClr val="007FA3"/>
              </a:solidFill>
              <a:latin typeface="+mj-lt"/>
              <a:ea typeface="Arial"/>
              <a:cs typeface="Arial"/>
              <a:sym typeface="Arial"/>
            </a:endParaRPr>
          </a:p>
        </p:txBody>
      </p:sp>
      <p:sp>
        <p:nvSpPr>
          <p:cNvPr id="847" name="Content Placeholder 2"/>
          <p:cNvSpPr txBox="1">
            <a:spLocks noGrp="1"/>
          </p:cNvSpPr>
          <p:nvPr>
            <p:ph type="body" idx="1"/>
          </p:nvPr>
        </p:nvSpPr>
        <p:spPr>
          <a:xfrm>
            <a:off x="457200" y="1600200"/>
            <a:ext cx="8229600" cy="1550504"/>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b="0" i="0" u="none" strike="noStrike" cap="none" dirty="0">
                <a:solidFill>
                  <a:srgbClr val="000000"/>
                </a:solidFill>
                <a:latin typeface="+mn-lt"/>
                <a:sym typeface="Arial"/>
              </a:rPr>
              <a:t>When a categorical variable has </a:t>
            </a:r>
            <a:r>
              <a:rPr lang="en-US" b="0" i="1" u="none" strike="noStrike" cap="none" dirty="0">
                <a:solidFill>
                  <a:srgbClr val="000000"/>
                </a:solidFill>
                <a:latin typeface="+mn-lt"/>
                <a:sym typeface="Arial"/>
              </a:rPr>
              <a:t>k</a:t>
            </a:r>
            <a:r>
              <a:rPr lang="en-US" b="0" i="0" u="none" strike="noStrike" cap="none" dirty="0">
                <a:solidFill>
                  <a:srgbClr val="000000"/>
                </a:solidFill>
                <a:latin typeface="+mn-lt"/>
                <a:sym typeface="Arial"/>
              </a:rPr>
              <a:t> </a:t>
            </a:r>
            <a:r>
              <a:rPr lang="en-US" b="0" i="0" u="none" strike="noStrike" cap="none" dirty="0" smtClean="0">
                <a:solidFill>
                  <a:srgbClr val="000000"/>
                </a:solidFill>
                <a:latin typeface="+mn-lt"/>
                <a:sym typeface="Arial"/>
              </a:rPr>
              <a:t>&gt; </a:t>
            </a:r>
            <a:r>
              <a:rPr lang="en-US" b="0" i="0" u="none" strike="noStrike" cap="none" dirty="0">
                <a:solidFill>
                  <a:srgbClr val="000000"/>
                </a:solidFill>
                <a:latin typeface="+mn-lt"/>
                <a:sym typeface="Arial"/>
              </a:rPr>
              <a:t>2 levels, we need to add </a:t>
            </a:r>
            <a:r>
              <a:rPr lang="en-US" b="0" i="1" u="none" strike="noStrike" cap="none" dirty="0">
                <a:solidFill>
                  <a:srgbClr val="000000"/>
                </a:solidFill>
                <a:latin typeface="+mn-lt"/>
                <a:sym typeface="Arial"/>
              </a:rPr>
              <a:t>k</a:t>
            </a:r>
            <a:r>
              <a:rPr lang="en-US" b="0" i="0" u="none" strike="noStrike" cap="none" dirty="0">
                <a:solidFill>
                  <a:srgbClr val="000000"/>
                </a:solidFill>
                <a:latin typeface="+mn-lt"/>
                <a:sym typeface="Arial"/>
              </a:rPr>
              <a:t> </a:t>
            </a:r>
            <a:r>
              <a:rPr lang="en-US" b="0" i="0" u="none" strike="noStrike" cap="none" dirty="0" smtClean="0">
                <a:solidFill>
                  <a:srgbClr val="000000"/>
                </a:solidFill>
                <a:latin typeface="+mn-lt"/>
                <a:sym typeface="Arial"/>
              </a:rPr>
              <a:t>− </a:t>
            </a:r>
            <a:r>
              <a:rPr lang="en-US" b="0" i="0" u="none" strike="noStrike" cap="none" dirty="0">
                <a:solidFill>
                  <a:srgbClr val="000000"/>
                </a:solidFill>
                <a:latin typeface="+mn-lt"/>
                <a:sym typeface="Arial"/>
              </a:rPr>
              <a:t>1 additional variables to the model.</a:t>
            </a:r>
            <a:endParaRPr dirty="0">
              <a:latin typeface="+mn-lt"/>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200"/>
              <a:buFont typeface="Arial"/>
              <a:buNone/>
            </a:pPr>
            <a:r>
              <a:rPr lang="en-US" sz="2800" b="1" i="0" u="none" strike="noStrike" cap="none" dirty="0">
                <a:solidFill>
                  <a:srgbClr val="007FA3"/>
                </a:solidFill>
                <a:latin typeface="+mj-lt"/>
                <a:ea typeface="Arial"/>
                <a:cs typeface="Arial"/>
                <a:sym typeface="Arial"/>
              </a:rPr>
              <a:t>Example 8.17: A Regression Model with Multiple Levels of Categorical </a:t>
            </a:r>
            <a:r>
              <a:rPr lang="en-US" sz="2800" b="1" i="0" u="none" strike="noStrike" cap="none" dirty="0" smtClean="0">
                <a:solidFill>
                  <a:srgbClr val="007FA3"/>
                </a:solidFill>
                <a:latin typeface="+mj-lt"/>
                <a:ea typeface="Arial"/>
                <a:cs typeface="Arial"/>
                <a:sym typeface="Arial"/>
              </a:rPr>
              <a:t>Variables </a:t>
            </a:r>
            <a:r>
              <a:rPr lang="en-US" sz="2000" b="0" i="0" u="none" strike="noStrike" cap="none" dirty="0" smtClean="0">
                <a:solidFill>
                  <a:srgbClr val="007FA3"/>
                </a:solidFill>
                <a:latin typeface="+mj-lt"/>
                <a:ea typeface="Arial"/>
                <a:cs typeface="Arial"/>
                <a:sym typeface="Arial"/>
              </a:rPr>
              <a:t>(1 of 4)</a:t>
            </a:r>
            <a:endParaRPr sz="2000" b="0" i="0" u="none" strike="noStrike" cap="none" dirty="0">
              <a:solidFill>
                <a:srgbClr val="007FA3"/>
              </a:solidFill>
              <a:latin typeface="+mj-lt"/>
              <a:ea typeface="Arial"/>
              <a:cs typeface="Arial"/>
              <a:sym typeface="Arial"/>
            </a:endParaRPr>
          </a:p>
        </p:txBody>
      </p:sp>
      <p:sp>
        <p:nvSpPr>
          <p:cNvPr id="853" name="Content Placeholder 2"/>
          <p:cNvSpPr txBox="1">
            <a:spLocks noGrp="1"/>
          </p:cNvSpPr>
          <p:nvPr>
            <p:ph type="body" idx="1"/>
          </p:nvPr>
        </p:nvSpPr>
        <p:spPr>
          <a:xfrm>
            <a:off x="457200" y="1600200"/>
            <a:ext cx="3687417" cy="4525963"/>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sym typeface="Arial"/>
              </a:rPr>
              <a:t>The Excel file </a:t>
            </a:r>
            <a:r>
              <a:rPr lang="en-US" sz="2400" b="0" u="none" strike="noStrike" cap="none" dirty="0">
                <a:solidFill>
                  <a:srgbClr val="000000"/>
                </a:solidFill>
                <a:latin typeface="+mn-lt"/>
                <a:sym typeface="Arial"/>
              </a:rPr>
              <a:t>Surface Finish</a:t>
            </a:r>
            <a:r>
              <a:rPr lang="en-US" sz="2400" b="0" i="0" u="none" strike="noStrike" cap="none" dirty="0">
                <a:solidFill>
                  <a:srgbClr val="000000"/>
                </a:solidFill>
                <a:latin typeface="+mn-lt"/>
                <a:sym typeface="Arial"/>
              </a:rPr>
              <a:t> provides measurements of the surface finish of 35 parts produced on a lathe, along with the revolutions per minute (R</a:t>
            </a:r>
            <a:r>
              <a:rPr lang="en-US" sz="100" b="0" i="0" u="none" strike="noStrike" cap="none" dirty="0">
                <a:solidFill>
                  <a:srgbClr val="000000"/>
                </a:solidFill>
                <a:latin typeface="+mn-lt"/>
                <a:sym typeface="Arial"/>
              </a:rPr>
              <a:t> </a:t>
            </a:r>
            <a:r>
              <a:rPr lang="en-US" sz="2400" b="0" i="0" u="none" strike="noStrike" cap="none" dirty="0">
                <a:solidFill>
                  <a:srgbClr val="000000"/>
                </a:solidFill>
                <a:latin typeface="+mn-lt"/>
                <a:sym typeface="Arial"/>
              </a:rPr>
              <a:t>P</a:t>
            </a:r>
            <a:r>
              <a:rPr lang="en-US" sz="100" b="0" i="0" u="none" strike="noStrike" cap="none" dirty="0">
                <a:solidFill>
                  <a:srgbClr val="000000"/>
                </a:solidFill>
                <a:latin typeface="+mn-lt"/>
                <a:sym typeface="Arial"/>
              </a:rPr>
              <a:t> </a:t>
            </a:r>
            <a:r>
              <a:rPr lang="en-US" sz="2400" b="0" i="0" u="none" strike="noStrike" cap="none" dirty="0">
                <a:solidFill>
                  <a:srgbClr val="000000"/>
                </a:solidFill>
                <a:latin typeface="+mn-lt"/>
                <a:sym typeface="Arial"/>
              </a:rPr>
              <a:t>M) of the spindle and one of four types of cutting tools used.</a:t>
            </a:r>
            <a:endParaRPr dirty="0">
              <a:latin typeface="+mn-lt"/>
            </a:endParaRPr>
          </a:p>
        </p:txBody>
      </p:sp>
      <p:pic>
        <p:nvPicPr>
          <p:cNvPr id="2" name="Picture 1" descr="A spreadsheet titled, surface finish data, has 15 rows and 4 columns. The columns have the following headings from left to right. Part, Surface Finish, Rotations Per Minute, Cutting Tool. The row entries are as follows. Row 1. 1, 45.44, 225, A. Row 2. 2, 42.03, 200, A. Row 3. 3, 50.10, 250, A. Row 4. 4, 48.75, 245, A. Row 5. 5, 47.92, 235, A. Row 6. 6, 47.79, 237, A. Row 7. 7, 52.26, 265, A. Row 8. 8, 50.52, 259, A. Row 9. 9, 45.58, 221, A. Row 10. 10, 44.78, 218, A. Row 11. 11, 33.50, 224, B. Row 12. 12, 31.23, 212, B. Row 13. 13, 37.52, 248, B. Row 14. 14, 37.13, 260, B. Row 15. 15, 34.70, 243, B."/>
          <p:cNvPicPr>
            <a:picLocks noChangeAspect="1"/>
          </p:cNvPicPr>
          <p:nvPr/>
        </p:nvPicPr>
        <p:blipFill>
          <a:blip r:embed="rId3"/>
          <a:stretch>
            <a:fillRect/>
          </a:stretch>
        </p:blipFill>
        <p:spPr>
          <a:xfrm>
            <a:off x="4346037" y="1756830"/>
            <a:ext cx="4212701" cy="4212701"/>
          </a:xfrm>
          <a:prstGeom prst="rect">
            <a:avLst/>
          </a:prstGeom>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Title 1"/>
          <p:cNvSpPr txBox="1">
            <a:spLocks noGrp="1"/>
          </p:cNvSpPr>
          <p:nvPr>
            <p:ph type="title"/>
          </p:nvPr>
        </p:nvSpPr>
        <p:spPr>
          <a:xfrm>
            <a:off x="457200" y="215372"/>
            <a:ext cx="8534400" cy="1097280"/>
          </a:xfrm>
          <a:prstGeom prst="rect">
            <a:avLst/>
          </a:prstGeom>
          <a:noFill/>
          <a:ln>
            <a:noFill/>
          </a:ln>
        </p:spPr>
        <p:txBody>
          <a:bodyPr spcFirstLastPara="1" wrap="square" lIns="0" tIns="91425" rIns="0" bIns="0" anchor="b" anchorCtr="0">
            <a:noAutofit/>
          </a:bodyPr>
          <a:lstStyle/>
          <a:p>
            <a:pPr lvl="0">
              <a:buSzPts val="3200"/>
            </a:pPr>
            <a:r>
              <a:rPr lang="en-US" sz="2800" dirty="0">
                <a:latin typeface="+mj-lt"/>
              </a:rPr>
              <a:t>Example 8.17: A Regression Model with Multiple Levels of Categorical Variables </a:t>
            </a:r>
            <a:r>
              <a:rPr lang="en-US" sz="2000" b="0" dirty="0" smtClean="0">
                <a:latin typeface="+mj-lt"/>
              </a:rPr>
              <a:t>(2 </a:t>
            </a:r>
            <a:r>
              <a:rPr lang="en-US" sz="2000" b="0" dirty="0">
                <a:latin typeface="+mj-lt"/>
              </a:rPr>
              <a:t>of 4)</a:t>
            </a:r>
            <a:endParaRPr dirty="0">
              <a:latin typeface="+mj-lt"/>
            </a:endParaRPr>
          </a:p>
        </p:txBody>
      </p:sp>
      <p:sp>
        <p:nvSpPr>
          <p:cNvPr id="860" name="Content Placeholder 2"/>
          <p:cNvSpPr txBox="1">
            <a:spLocks noGrp="1"/>
          </p:cNvSpPr>
          <p:nvPr>
            <p:ph type="body" idx="1"/>
          </p:nvPr>
        </p:nvSpPr>
        <p:spPr>
          <a:xfrm>
            <a:off x="457200" y="1600201"/>
            <a:ext cx="8229600" cy="1169372"/>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600" b="0" i="0" u="none" strike="noStrike" cap="none" dirty="0">
                <a:solidFill>
                  <a:srgbClr val="000000"/>
                </a:solidFill>
                <a:latin typeface="+mn-lt"/>
                <a:sym typeface="Arial"/>
              </a:rPr>
              <a:t>Because we have </a:t>
            </a:r>
            <a:r>
              <a:rPr lang="en-US" sz="2600" b="0" i="1" u="none" strike="noStrike" cap="none" dirty="0">
                <a:solidFill>
                  <a:srgbClr val="000000"/>
                </a:solidFill>
                <a:latin typeface="+mn-lt"/>
                <a:sym typeface="Arial"/>
              </a:rPr>
              <a:t>k</a:t>
            </a:r>
            <a:r>
              <a:rPr lang="en-US" sz="2600" b="0" i="0" u="none" strike="noStrike" cap="none" dirty="0">
                <a:solidFill>
                  <a:srgbClr val="000000"/>
                </a:solidFill>
                <a:latin typeface="+mn-lt"/>
                <a:sym typeface="Arial"/>
              </a:rPr>
              <a:t> = 4 levels of tool type, we will define a regression model of the form</a:t>
            </a:r>
            <a:endParaRPr sz="2600" dirty="0">
              <a:latin typeface="+mn-lt"/>
            </a:endParaRPr>
          </a:p>
        </p:txBody>
      </p:sp>
      <p:graphicFrame>
        <p:nvGraphicFramePr>
          <p:cNvPr id="11" name="Object 10" descr="Y = beta sub 0 + beta sub 1 X sub 1 + beta sub 2 X sub 2 + beta sub 3 X sub 3 + beta sub 4 X sub 4 + epsilon"/>
          <p:cNvGraphicFramePr>
            <a:graphicFrameLocks noChangeAspect="1"/>
          </p:cNvGraphicFramePr>
          <p:nvPr>
            <p:extLst>
              <p:ext uri="{D42A27DB-BD31-4B8C-83A1-F6EECF244321}">
                <p14:modId xmlns:p14="http://schemas.microsoft.com/office/powerpoint/2010/main" val="3791602109"/>
              </p:ext>
            </p:extLst>
          </p:nvPr>
        </p:nvGraphicFramePr>
        <p:xfrm>
          <a:off x="2103437" y="2866622"/>
          <a:ext cx="4937125" cy="381000"/>
        </p:xfrm>
        <a:graphic>
          <a:graphicData uri="http://schemas.openxmlformats.org/presentationml/2006/ole">
            <mc:AlternateContent xmlns:mc="http://schemas.openxmlformats.org/markup-compatibility/2006">
              <mc:Choice xmlns:v="urn:schemas-microsoft-com:vml" Requires="v">
                <p:oleObj spid="_x0000_s42341" name="Equation" r:id="rId4" imgW="4940280" imgH="380880" progId="Equation.DSMT4">
                  <p:embed/>
                </p:oleObj>
              </mc:Choice>
              <mc:Fallback>
                <p:oleObj name="Equation" r:id="rId4" imgW="4940280" imgH="380880" progId="Equation.DSMT4">
                  <p:embed/>
                  <p:pic>
                    <p:nvPicPr>
                      <p:cNvPr id="9" name="Object 8"/>
                      <p:cNvPicPr/>
                      <p:nvPr/>
                    </p:nvPicPr>
                    <p:blipFill>
                      <a:blip r:embed="rId5"/>
                      <a:stretch>
                        <a:fillRect/>
                      </a:stretch>
                    </p:blipFill>
                    <p:spPr>
                      <a:xfrm>
                        <a:off x="2103437" y="2866622"/>
                        <a:ext cx="4937125" cy="381000"/>
                      </a:xfrm>
                      <a:prstGeom prst="rect">
                        <a:avLst/>
                      </a:prstGeom>
                    </p:spPr>
                  </p:pic>
                </p:oleObj>
              </mc:Fallback>
            </mc:AlternateContent>
          </a:graphicData>
        </a:graphic>
      </p:graphicFrame>
      <p:sp>
        <p:nvSpPr>
          <p:cNvPr id="862" name="Content Placeholder 3"/>
          <p:cNvSpPr txBox="1">
            <a:spLocks noGrp="1"/>
          </p:cNvSpPr>
          <p:nvPr>
            <p:ph type="body" idx="2"/>
          </p:nvPr>
        </p:nvSpPr>
        <p:spPr>
          <a:xfrm>
            <a:off x="1592227" y="3344671"/>
            <a:ext cx="1022420" cy="43619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1800"/>
              <a:buFont typeface="Arial"/>
              <a:buNone/>
            </a:pPr>
            <a:r>
              <a:rPr lang="en-US" sz="2600" b="0" i="0" u="none" strike="noStrike" cap="none" dirty="0">
                <a:solidFill>
                  <a:schemeClr val="dk1"/>
                </a:solidFill>
                <a:latin typeface="+mn-lt"/>
                <a:ea typeface="Arial"/>
                <a:cs typeface="Arial"/>
                <a:sym typeface="Arial"/>
              </a:rPr>
              <a:t>where</a:t>
            </a:r>
            <a:endParaRPr sz="2600" b="0" i="0" u="none" strike="noStrike" cap="none" dirty="0">
              <a:solidFill>
                <a:schemeClr val="dk1"/>
              </a:solidFill>
              <a:latin typeface="+mn-lt"/>
              <a:ea typeface="Arial"/>
              <a:cs typeface="Arial"/>
              <a:sym typeface="Arial"/>
            </a:endParaRPr>
          </a:p>
        </p:txBody>
      </p:sp>
      <p:sp>
        <p:nvSpPr>
          <p:cNvPr id="863" name="Content Placeholder 4"/>
          <p:cNvSpPr txBox="1">
            <a:spLocks noGrp="1"/>
          </p:cNvSpPr>
          <p:nvPr>
            <p:ph type="body" idx="3"/>
          </p:nvPr>
        </p:nvSpPr>
        <p:spPr>
          <a:xfrm>
            <a:off x="2276060" y="3877919"/>
            <a:ext cx="2643809" cy="402371"/>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1800"/>
              <a:buFont typeface="Arial"/>
              <a:buNone/>
            </a:pPr>
            <a:r>
              <a:rPr lang="en-US" sz="2600" b="0" i="1" u="none" strike="noStrike" cap="none" dirty="0">
                <a:solidFill>
                  <a:schemeClr val="dk1"/>
                </a:solidFill>
                <a:latin typeface="+mn-lt"/>
                <a:ea typeface="Arial"/>
                <a:cs typeface="Arial"/>
                <a:sym typeface="Arial"/>
              </a:rPr>
              <a:t>Y</a:t>
            </a:r>
            <a:r>
              <a:rPr lang="en-US" sz="2600" b="0" i="0" u="none" strike="noStrike" cap="none" dirty="0">
                <a:solidFill>
                  <a:schemeClr val="dk1"/>
                </a:solidFill>
                <a:latin typeface="+mn-lt"/>
                <a:ea typeface="Arial"/>
                <a:cs typeface="Arial"/>
                <a:sym typeface="Arial"/>
              </a:rPr>
              <a:t> = surface finish</a:t>
            </a:r>
            <a:endParaRPr sz="2600" b="0" i="0" u="none" strike="noStrike" cap="none" dirty="0">
              <a:solidFill>
                <a:schemeClr val="dk1"/>
              </a:solidFill>
              <a:latin typeface="+mn-lt"/>
              <a:ea typeface="Arial"/>
              <a:cs typeface="Arial"/>
              <a:sym typeface="Arial"/>
            </a:endParaRPr>
          </a:p>
        </p:txBody>
      </p:sp>
      <p:graphicFrame>
        <p:nvGraphicFramePr>
          <p:cNvPr id="3" name="Object 2" descr="X sub 1 = R P M"/>
          <p:cNvGraphicFramePr>
            <a:graphicFrameLocks noChangeAspect="1"/>
          </p:cNvGraphicFramePr>
          <p:nvPr>
            <p:extLst>
              <p:ext uri="{D42A27DB-BD31-4B8C-83A1-F6EECF244321}">
                <p14:modId xmlns:p14="http://schemas.microsoft.com/office/powerpoint/2010/main" val="2978238701"/>
              </p:ext>
            </p:extLst>
          </p:nvPr>
        </p:nvGraphicFramePr>
        <p:xfrm>
          <a:off x="2277164" y="4377339"/>
          <a:ext cx="1320800" cy="381000"/>
        </p:xfrm>
        <a:graphic>
          <a:graphicData uri="http://schemas.openxmlformats.org/presentationml/2006/ole">
            <mc:AlternateContent xmlns:mc="http://schemas.openxmlformats.org/markup-compatibility/2006">
              <mc:Choice xmlns:v="urn:schemas-microsoft-com:vml" Requires="v">
                <p:oleObj spid="_x0000_s42342" name="Equation" r:id="rId6" imgW="1320480" imgH="380880" progId="Equation.DSMT4">
                  <p:embed/>
                </p:oleObj>
              </mc:Choice>
              <mc:Fallback>
                <p:oleObj name="Equation" r:id="rId6" imgW="1320480" imgH="380880" progId="Equation.DSMT4">
                  <p:embed/>
                  <p:pic>
                    <p:nvPicPr>
                      <p:cNvPr id="0" name=""/>
                      <p:cNvPicPr/>
                      <p:nvPr/>
                    </p:nvPicPr>
                    <p:blipFill>
                      <a:blip r:embed="rId7"/>
                      <a:stretch>
                        <a:fillRect/>
                      </a:stretch>
                    </p:blipFill>
                    <p:spPr>
                      <a:xfrm>
                        <a:off x="2277164" y="4377339"/>
                        <a:ext cx="1320800" cy="381000"/>
                      </a:xfrm>
                      <a:prstGeom prst="rect">
                        <a:avLst/>
                      </a:prstGeom>
                    </p:spPr>
                  </p:pic>
                </p:oleObj>
              </mc:Fallback>
            </mc:AlternateContent>
          </a:graphicData>
        </a:graphic>
      </p:graphicFrame>
      <p:graphicFrame>
        <p:nvGraphicFramePr>
          <p:cNvPr id="4" name="Object 3" descr="X sub 2 = 1 if tool type is B and 0 if not"/>
          <p:cNvGraphicFramePr>
            <a:graphicFrameLocks noChangeAspect="1"/>
          </p:cNvGraphicFramePr>
          <p:nvPr>
            <p:extLst>
              <p:ext uri="{D42A27DB-BD31-4B8C-83A1-F6EECF244321}">
                <p14:modId xmlns:p14="http://schemas.microsoft.com/office/powerpoint/2010/main" val="786165243"/>
              </p:ext>
            </p:extLst>
          </p:nvPr>
        </p:nvGraphicFramePr>
        <p:xfrm>
          <a:off x="2276060" y="4855388"/>
          <a:ext cx="4521200" cy="381000"/>
        </p:xfrm>
        <a:graphic>
          <a:graphicData uri="http://schemas.openxmlformats.org/presentationml/2006/ole">
            <mc:AlternateContent xmlns:mc="http://schemas.openxmlformats.org/markup-compatibility/2006">
              <mc:Choice xmlns:v="urn:schemas-microsoft-com:vml" Requires="v">
                <p:oleObj spid="_x0000_s42343" name="Equation" r:id="rId8" imgW="4520880" imgH="380880" progId="Equation.DSMT4">
                  <p:embed/>
                </p:oleObj>
              </mc:Choice>
              <mc:Fallback>
                <p:oleObj name="Equation" r:id="rId8" imgW="4520880" imgH="380880" progId="Equation.DSMT4">
                  <p:embed/>
                  <p:pic>
                    <p:nvPicPr>
                      <p:cNvPr id="0" name=""/>
                      <p:cNvPicPr/>
                      <p:nvPr/>
                    </p:nvPicPr>
                    <p:blipFill>
                      <a:blip r:embed="rId9"/>
                      <a:stretch>
                        <a:fillRect/>
                      </a:stretch>
                    </p:blipFill>
                    <p:spPr>
                      <a:xfrm>
                        <a:off x="2276060" y="4855388"/>
                        <a:ext cx="4521200" cy="381000"/>
                      </a:xfrm>
                      <a:prstGeom prst="rect">
                        <a:avLst/>
                      </a:prstGeom>
                    </p:spPr>
                  </p:pic>
                </p:oleObj>
              </mc:Fallback>
            </mc:AlternateContent>
          </a:graphicData>
        </a:graphic>
      </p:graphicFrame>
      <p:graphicFrame>
        <p:nvGraphicFramePr>
          <p:cNvPr id="14" name="Object 13" descr="X sub 3 = 1 if tool type is C and 0 if not"/>
          <p:cNvGraphicFramePr>
            <a:graphicFrameLocks noChangeAspect="1"/>
          </p:cNvGraphicFramePr>
          <p:nvPr>
            <p:extLst>
              <p:ext uri="{D42A27DB-BD31-4B8C-83A1-F6EECF244321}">
                <p14:modId xmlns:p14="http://schemas.microsoft.com/office/powerpoint/2010/main" val="4190983400"/>
              </p:ext>
            </p:extLst>
          </p:nvPr>
        </p:nvGraphicFramePr>
        <p:xfrm>
          <a:off x="2276059" y="5333437"/>
          <a:ext cx="4521200" cy="381000"/>
        </p:xfrm>
        <a:graphic>
          <a:graphicData uri="http://schemas.openxmlformats.org/presentationml/2006/ole">
            <mc:AlternateContent xmlns:mc="http://schemas.openxmlformats.org/markup-compatibility/2006">
              <mc:Choice xmlns:v="urn:schemas-microsoft-com:vml" Requires="v">
                <p:oleObj spid="_x0000_s42344" name="Equation" r:id="rId10" imgW="4520880" imgH="380880" progId="Equation.DSMT4">
                  <p:embed/>
                </p:oleObj>
              </mc:Choice>
              <mc:Fallback>
                <p:oleObj name="Equation" r:id="rId10" imgW="4520880" imgH="380880" progId="Equation.DSMT4">
                  <p:embed/>
                  <p:pic>
                    <p:nvPicPr>
                      <p:cNvPr id="4" name="Object 3"/>
                      <p:cNvPicPr/>
                      <p:nvPr/>
                    </p:nvPicPr>
                    <p:blipFill>
                      <a:blip r:embed="rId11"/>
                      <a:stretch>
                        <a:fillRect/>
                      </a:stretch>
                    </p:blipFill>
                    <p:spPr>
                      <a:xfrm>
                        <a:off x="2276059" y="5333437"/>
                        <a:ext cx="4521200" cy="381000"/>
                      </a:xfrm>
                      <a:prstGeom prst="rect">
                        <a:avLst/>
                      </a:prstGeom>
                    </p:spPr>
                  </p:pic>
                </p:oleObj>
              </mc:Fallback>
            </mc:AlternateContent>
          </a:graphicData>
        </a:graphic>
      </p:graphicFrame>
      <p:graphicFrame>
        <p:nvGraphicFramePr>
          <p:cNvPr id="15" name="Object 14" descr="X sub 4 = 1 if tool type is D and 0 if not"/>
          <p:cNvGraphicFramePr>
            <a:graphicFrameLocks noChangeAspect="1"/>
          </p:cNvGraphicFramePr>
          <p:nvPr>
            <p:extLst>
              <p:ext uri="{D42A27DB-BD31-4B8C-83A1-F6EECF244321}">
                <p14:modId xmlns:p14="http://schemas.microsoft.com/office/powerpoint/2010/main" val="1866470239"/>
              </p:ext>
            </p:extLst>
          </p:nvPr>
        </p:nvGraphicFramePr>
        <p:xfrm>
          <a:off x="2270125" y="5811838"/>
          <a:ext cx="4533900" cy="381000"/>
        </p:xfrm>
        <a:graphic>
          <a:graphicData uri="http://schemas.openxmlformats.org/presentationml/2006/ole">
            <mc:AlternateContent xmlns:mc="http://schemas.openxmlformats.org/markup-compatibility/2006">
              <mc:Choice xmlns:v="urn:schemas-microsoft-com:vml" Requires="v">
                <p:oleObj spid="_x0000_s42345" name="Equation" r:id="rId12" imgW="4533840" imgH="380880" progId="Equation.DSMT4">
                  <p:embed/>
                </p:oleObj>
              </mc:Choice>
              <mc:Fallback>
                <p:oleObj name="Equation" r:id="rId12" imgW="4533840" imgH="380880" progId="Equation.DSMT4">
                  <p:embed/>
                  <p:pic>
                    <p:nvPicPr>
                      <p:cNvPr id="14" name="Object 13"/>
                      <p:cNvPicPr/>
                      <p:nvPr/>
                    </p:nvPicPr>
                    <p:blipFill>
                      <a:blip r:embed="rId13"/>
                      <a:stretch>
                        <a:fillRect/>
                      </a:stretch>
                    </p:blipFill>
                    <p:spPr>
                      <a:xfrm>
                        <a:off x="2270125" y="5811838"/>
                        <a:ext cx="4533900" cy="3810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Title 1"/>
          <p:cNvSpPr txBox="1">
            <a:spLocks noGrp="1"/>
          </p:cNvSpPr>
          <p:nvPr>
            <p:ph type="title"/>
          </p:nvPr>
        </p:nvSpPr>
        <p:spPr>
          <a:xfrm>
            <a:off x="457200" y="215372"/>
            <a:ext cx="8534400" cy="1097280"/>
          </a:xfrm>
          <a:prstGeom prst="rect">
            <a:avLst/>
          </a:prstGeom>
          <a:noFill/>
          <a:ln>
            <a:noFill/>
          </a:ln>
        </p:spPr>
        <p:txBody>
          <a:bodyPr spcFirstLastPara="1" wrap="square" lIns="0" tIns="91425" rIns="0" bIns="0" anchor="b" anchorCtr="0">
            <a:noAutofit/>
          </a:bodyPr>
          <a:lstStyle/>
          <a:p>
            <a:pPr lvl="0">
              <a:buSzPts val="3200"/>
            </a:pPr>
            <a:r>
              <a:rPr lang="en-US" sz="2800" dirty="0">
                <a:latin typeface="+mj-lt"/>
              </a:rPr>
              <a:t>Example 8.17: A Regression Model with Multiple Levels of Categorical Variables </a:t>
            </a:r>
            <a:r>
              <a:rPr lang="en-US" sz="2000" b="0" dirty="0" smtClean="0">
                <a:latin typeface="+mj-lt"/>
              </a:rPr>
              <a:t>(3 </a:t>
            </a:r>
            <a:r>
              <a:rPr lang="en-US" sz="2000" b="0" dirty="0">
                <a:latin typeface="+mj-lt"/>
              </a:rPr>
              <a:t>of 4)</a:t>
            </a:r>
            <a:endParaRPr dirty="0">
              <a:latin typeface="+mj-lt"/>
            </a:endParaRPr>
          </a:p>
        </p:txBody>
      </p:sp>
      <p:sp>
        <p:nvSpPr>
          <p:cNvPr id="873" name="Content Placeholder 2"/>
          <p:cNvSpPr txBox="1">
            <a:spLocks noGrp="1"/>
          </p:cNvSpPr>
          <p:nvPr>
            <p:ph type="body" idx="1"/>
          </p:nvPr>
        </p:nvSpPr>
        <p:spPr>
          <a:xfrm>
            <a:off x="457200" y="1607055"/>
            <a:ext cx="4005470" cy="1662919"/>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sym typeface="Arial"/>
              </a:rPr>
              <a:t>Add 3 columns to the data, one for each of the tool type variables</a:t>
            </a:r>
            <a:endParaRPr sz="2800" dirty="0">
              <a:latin typeface="+mn-lt"/>
            </a:endParaRPr>
          </a:p>
        </p:txBody>
      </p:sp>
      <p:pic>
        <p:nvPicPr>
          <p:cNvPr id="2" name="Picture 1" descr="A spreadsheet titled, surface finish data, has 35 rows and 6 columns. The columns have the following headings from left to right. Part, Surface Finish, Rotations Per Minute, Type B, Type C, Type D. The row entries are as follows. Row 1. 1, 45.44, 225, 0, 0, 0. Row 2. 2, 42.03, 200, 0, 0, 0. Row 3. 3, 50.10, 250, 0, 0, 0. Row 4. 4, 48.75, 245, 0, 0, 0. Row 5. 5, 47.92, 245, 0, 0, 0. Row 6. 6, 47.79, 237, 0, 0, 0. Row 7. 7, 52.26, 265, 0, 0, 0. Row 8. 8, 50.52, 259, 0, 0, 0. Row 9. 9, 45.58, 221, 0, 0, 0. Row 10. 10, 44.78, 218, 0, 0, 0. Row 11. 11, 33.50, 224, 1, 0, 0. Row 12. 12, 31.23, 212, 1, 0, 0. Row 13. 13, 37.52, 248, 1, 0, 0. Row 14. 14, 37.13, 260, 1, 0, 0. Row 15. 15, 34.70, 243, 1, 0, 0. Row 16. 16, 33.92, 238, 1, 0, 0. Row 17. 17, 32.13, 224, 1, 0, 0. Row 18. 18, 35.47, 251, 1, 0, 0. Row 19. 19, 33.49, 232, 1, 0, 0. Row 20. 20, 32.29, 216, 1, 0, 0. Row 21. 21, 27.44, 225, 0, 1, 0. Row 22. 22, 24.03, 200, 0, 1, 0. Row 23. 23, 27.33, 250, 0, 1, 0. Row 24. 24, 27.20, 245, 0, 1, 0. Row 25. 25, 27.10, 235, 0, 1, 0. Row 26. 26, 27.30, 237, 0, 1, 0. Row 27. 27, 28.30, 265, 0, 1, 0. Row 28. 28, 28.40, 259, 0, 1, 0. Row 29. 29, 26.80, 221, 0, 1, 0. Row 30. 30, 26.40, 218, 0, 1, 0. Row 31. 31, 21.40, 224, 0, 0, 1. Row 32. 32, 20.50, 212, 0, 0, 1. Row 33. 33, 21.90, 248, 0, 0, 1. Row 34. 34, 22.13, 260, 0, 0, 1. Row 35. 35, 22.40, 243, 0, 0, 1."/>
          <p:cNvPicPr>
            <a:picLocks noChangeAspect="1"/>
          </p:cNvPicPr>
          <p:nvPr/>
        </p:nvPicPr>
        <p:blipFill>
          <a:blip r:embed="rId3"/>
          <a:stretch>
            <a:fillRect/>
          </a:stretch>
        </p:blipFill>
        <p:spPr>
          <a:xfrm>
            <a:off x="5130873" y="1735123"/>
            <a:ext cx="2937418" cy="4361789"/>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buSzPts val="3200"/>
            </a:pPr>
            <a:r>
              <a:rPr lang="en-US" sz="2800" dirty="0">
                <a:latin typeface="+mj-lt"/>
              </a:rPr>
              <a:t>Example 8.17: A Regression Model with Multiple Levels of Categorical Variables </a:t>
            </a:r>
            <a:r>
              <a:rPr lang="en-US" sz="2000" b="0" dirty="0" smtClean="0">
                <a:latin typeface="+mj-lt"/>
              </a:rPr>
              <a:t>(4 </a:t>
            </a:r>
            <a:r>
              <a:rPr lang="en-US" sz="2000" b="0" dirty="0">
                <a:latin typeface="+mj-lt"/>
              </a:rPr>
              <a:t>of 4)</a:t>
            </a:r>
            <a:endParaRPr dirty="0">
              <a:latin typeface="+mj-lt"/>
            </a:endParaRPr>
          </a:p>
        </p:txBody>
      </p:sp>
      <p:sp>
        <p:nvSpPr>
          <p:cNvPr id="880" name="Content Placeholder 2"/>
          <p:cNvSpPr txBox="1">
            <a:spLocks noGrp="1"/>
          </p:cNvSpPr>
          <p:nvPr>
            <p:ph type="body" idx="1"/>
          </p:nvPr>
        </p:nvSpPr>
        <p:spPr>
          <a:xfrm>
            <a:off x="457200" y="1600201"/>
            <a:ext cx="3031435" cy="685799"/>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Regression results</a:t>
            </a:r>
            <a:endParaRPr sz="2400" b="0" i="0" u="none" strike="noStrike" cap="none" dirty="0">
              <a:solidFill>
                <a:srgbClr val="000000"/>
              </a:solidFill>
              <a:latin typeface="+mn-lt"/>
              <a:ea typeface="Arial"/>
              <a:cs typeface="Arial"/>
              <a:sym typeface="Arial"/>
            </a:endParaRPr>
          </a:p>
        </p:txBody>
      </p:sp>
      <p:pic>
        <p:nvPicPr>
          <p:cNvPr id="2" name="Picture 1" descr="A spreadsheet titled, summary output, has a table for the surface finish regression model results and two tables for ANOVA. The first table titled, Regression Statistics, has 5 rows and 2 columns. The row entries are as follows. Row 1. Multiple R, 0.994447053. Row 2. R Square, 0.988924942. Row 3. Adjusted R Square, 0.987448267. Row 4. Standard Error, 1.089163115. Row 5. Observations, 35. The second table titled, ANOVA, has 3 rows and 6 columns. The columns have the following headings from left to right. Blank, d f, S S, M S, F, Significance F. The row entries are as follows. Row 1. Regression, 4, 3177.784271, 794.4460678, 669.6973322, 7.32449 E, 29. Row 2. Residual, 30, 35.58828875, 1.186276292, Blank, Blank. Row 3. Total, 34, 3213.37256, Blank, Blank, Blank. The third table has 5 rows and 7 columns. The columns have the following headings from left to right. Blank, Coefficients, Standard Error, T Statistics, P value, Lower 95%, Upper 95%. The row entries are as follows. Row 1. Intercept, 24.49437244, 2.473298088, 9.903526211, 5.73134 E, 11, 19.44322388, 29.54552101. Row 2. R P M, 0.097760627, 0.010399996, 9.400064035, 1.89415 E, 10, 0.076521002, 0.119000252. Row 3. Type B, Negative 13.31056756, 0.487142953, Negative 27.32374035, 9.37003 E, 23, Negative 14.3054462, Negative 12.31568893. Row 4. Type C, Negative 20.487, 0.487088553, Negative 42.06011387, 3.12134 E, 28, Negative 21.48176754, Negative 19.49223246. Row 5. Type D, Negative 26.03674519, 0.596886375, Negative 43.62094703, 1.06415 E, 28, Negative 27.25574979, Negative 24.81774059."/>
          <p:cNvPicPr>
            <a:picLocks noChangeAspect="1"/>
          </p:cNvPicPr>
          <p:nvPr/>
        </p:nvPicPr>
        <p:blipFill>
          <a:blip r:embed="rId3"/>
          <a:stretch>
            <a:fillRect/>
          </a:stretch>
        </p:blipFill>
        <p:spPr>
          <a:xfrm>
            <a:off x="2019771" y="2391590"/>
            <a:ext cx="5104457" cy="2909706"/>
          </a:xfrm>
          <a:prstGeom prst="rect">
            <a:avLst/>
          </a:prstGeom>
        </p:spPr>
      </p:pic>
      <p:sp>
        <p:nvSpPr>
          <p:cNvPr id="882" name="Content Placeholder 3"/>
          <p:cNvSpPr txBox="1">
            <a:spLocks noGrp="1"/>
          </p:cNvSpPr>
          <p:nvPr>
            <p:ph type="body" idx="2"/>
          </p:nvPr>
        </p:nvSpPr>
        <p:spPr>
          <a:xfrm>
            <a:off x="457200" y="5406887"/>
            <a:ext cx="8229600" cy="768626"/>
          </a:xfrm>
          <a:prstGeom prst="rect">
            <a:avLst/>
          </a:prstGeom>
          <a:noFill/>
          <a:ln>
            <a:noFill/>
          </a:ln>
        </p:spPr>
        <p:txBody>
          <a:bodyPr spcFirstLastPara="1" wrap="square" lIns="0" tIns="0" rIns="0" bIns="0" anchor="t" anchorCtr="0">
            <a:noAutofit/>
          </a:bodyPr>
          <a:lstStyle/>
          <a:p>
            <a:pPr marL="0" lvl="0" indent="0">
              <a:spcBef>
                <a:spcPts val="0"/>
              </a:spcBef>
              <a:buSzPts val="2000"/>
              <a:buNone/>
            </a:pPr>
            <a:r>
              <a:rPr lang="en-US" sz="2400" b="0" i="0" u="none" strike="noStrike" cap="none" dirty="0">
                <a:solidFill>
                  <a:schemeClr val="dk1"/>
                </a:solidFill>
                <a:latin typeface="+mn-lt"/>
                <a:sym typeface="Arial"/>
              </a:rPr>
              <a:t>Surface finish = 24.49 + 0.098 R</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P</a:t>
            </a:r>
            <a:r>
              <a:rPr lang="en-US" sz="100" b="0" i="0" u="none" strike="noStrike" cap="none" dirty="0">
                <a:solidFill>
                  <a:schemeClr val="dk1"/>
                </a:solidFill>
                <a:latin typeface="+mn-lt"/>
                <a:sym typeface="Arial"/>
              </a:rPr>
              <a:t> </a:t>
            </a:r>
            <a:r>
              <a:rPr lang="en-US" sz="2400" b="0" i="0" u="none" strike="noStrike" cap="none" dirty="0">
                <a:solidFill>
                  <a:schemeClr val="dk1"/>
                </a:solidFill>
                <a:latin typeface="+mn-lt"/>
                <a:sym typeface="Arial"/>
              </a:rPr>
              <a:t>M </a:t>
            </a:r>
            <a:r>
              <a:rPr lang="en-US" sz="2400" b="0" i="0" u="none" strike="noStrike" cap="none" dirty="0" smtClean="0">
                <a:solidFill>
                  <a:schemeClr val="dk1"/>
                </a:solidFill>
                <a:latin typeface="+mn-lt"/>
                <a:sym typeface="Arial"/>
              </a:rPr>
              <a:t>− </a:t>
            </a:r>
            <a:r>
              <a:rPr lang="en-US" sz="2400" b="0" i="0" u="none" strike="noStrike" cap="none" dirty="0">
                <a:solidFill>
                  <a:schemeClr val="dk1"/>
                </a:solidFill>
                <a:latin typeface="+mn-lt"/>
                <a:sym typeface="Arial"/>
              </a:rPr>
              <a:t>13.31 type B </a:t>
            </a:r>
            <a:r>
              <a:rPr lang="en-US" sz="2400" dirty="0">
                <a:latin typeface="+mn-lt"/>
              </a:rPr>
              <a:t>−</a:t>
            </a:r>
            <a:r>
              <a:rPr lang="en-US" sz="2400" b="0" i="0" u="none" strike="noStrike" cap="none" dirty="0" smtClean="0">
                <a:solidFill>
                  <a:schemeClr val="dk1"/>
                </a:solidFill>
                <a:latin typeface="+mn-lt"/>
                <a:sym typeface="Arial"/>
              </a:rPr>
              <a:t> </a:t>
            </a:r>
            <a:r>
              <a:rPr lang="en-US" sz="2400" b="0" i="0" u="none" strike="noStrike" cap="none" dirty="0">
                <a:solidFill>
                  <a:schemeClr val="dk1"/>
                </a:solidFill>
                <a:latin typeface="+mn-lt"/>
                <a:sym typeface="Arial"/>
              </a:rPr>
              <a:t>20.49 type C </a:t>
            </a:r>
            <a:r>
              <a:rPr lang="en-US" sz="2400" dirty="0">
                <a:latin typeface="+mn-lt"/>
              </a:rPr>
              <a:t>−</a:t>
            </a:r>
            <a:r>
              <a:rPr lang="en-US" sz="2400" b="0" i="0" u="none" strike="noStrike" cap="none" dirty="0" smtClean="0">
                <a:solidFill>
                  <a:schemeClr val="dk1"/>
                </a:solidFill>
                <a:latin typeface="+mn-lt"/>
                <a:sym typeface="Arial"/>
              </a:rPr>
              <a:t> </a:t>
            </a:r>
            <a:r>
              <a:rPr lang="en-US" sz="2400" b="0" i="0" u="none" strike="noStrike" cap="none" dirty="0">
                <a:solidFill>
                  <a:schemeClr val="dk1"/>
                </a:solidFill>
                <a:latin typeface="+mn-lt"/>
                <a:sym typeface="Arial"/>
              </a:rPr>
              <a:t>26.04 type D</a:t>
            </a:r>
            <a:endParaRPr sz="2400" b="0" i="0" u="none" strike="noStrike" cap="none" dirty="0">
              <a:solidFill>
                <a:schemeClr val="dk1"/>
              </a:solidFill>
              <a:latin typeface="+mn-lt"/>
              <a:sym typeface="Arial"/>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Regression Models with Nonlinear Terms</a:t>
            </a:r>
            <a:endParaRPr sz="3600" b="1" i="0" u="none" strike="noStrike" cap="none" dirty="0">
              <a:solidFill>
                <a:srgbClr val="007FA3"/>
              </a:solidFill>
              <a:latin typeface="+mj-lt"/>
              <a:ea typeface="Arial"/>
              <a:cs typeface="Arial"/>
              <a:sym typeface="Arial"/>
            </a:endParaRPr>
          </a:p>
        </p:txBody>
      </p:sp>
      <p:sp>
        <p:nvSpPr>
          <p:cNvPr id="888" name="Content Placeholder 2"/>
          <p:cNvSpPr txBox="1">
            <a:spLocks noGrp="1"/>
          </p:cNvSpPr>
          <p:nvPr>
            <p:ph type="body" idx="1"/>
          </p:nvPr>
        </p:nvSpPr>
        <p:spPr>
          <a:xfrm>
            <a:off x="457200" y="1600200"/>
            <a:ext cx="8229600" cy="1613329"/>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sym typeface="Arial"/>
              </a:rPr>
              <a:t>Curvilinear models may be appropriate when scatter charts or residual plots show nonlinear relationships.</a:t>
            </a:r>
            <a:endParaRPr sz="2400" dirty="0">
              <a:latin typeface="+mn-lt"/>
            </a:endParaRPr>
          </a:p>
          <a:p>
            <a:pPr marL="255650" marR="0" lvl="0" indent="-255650" algn="l" rtl="0">
              <a:spcAft>
                <a:spcPts val="0"/>
              </a:spcAft>
              <a:buClr>
                <a:srgbClr val="007FA3"/>
              </a:buClr>
              <a:buSzPct val="100000"/>
              <a:buFont typeface="Arial"/>
              <a:buChar char="•"/>
            </a:pPr>
            <a:r>
              <a:rPr lang="en-US" sz="2400" b="0" i="0" u="none" strike="noStrike" cap="none" dirty="0">
                <a:solidFill>
                  <a:srgbClr val="000000"/>
                </a:solidFill>
                <a:latin typeface="+mn-lt"/>
                <a:sym typeface="Arial"/>
              </a:rPr>
              <a:t>A second order polynomial might be used</a:t>
            </a:r>
            <a:endParaRPr sz="2400" b="0" i="0" u="none" strike="noStrike" cap="none" dirty="0">
              <a:solidFill>
                <a:srgbClr val="000000"/>
              </a:solidFill>
              <a:latin typeface="+mn-lt"/>
              <a:sym typeface="Arial"/>
            </a:endParaRPr>
          </a:p>
        </p:txBody>
      </p:sp>
      <p:graphicFrame>
        <p:nvGraphicFramePr>
          <p:cNvPr id="11" name="Object 10" descr="Y = beta sub 0 + beta sub 1 X + beta sub 2 X squared + epsilon"/>
          <p:cNvGraphicFramePr>
            <a:graphicFrameLocks noChangeAspect="1"/>
          </p:cNvGraphicFramePr>
          <p:nvPr>
            <p:extLst>
              <p:ext uri="{D42A27DB-BD31-4B8C-83A1-F6EECF244321}">
                <p14:modId xmlns:p14="http://schemas.microsoft.com/office/powerpoint/2010/main" val="1252397019"/>
              </p:ext>
            </p:extLst>
          </p:nvPr>
        </p:nvGraphicFramePr>
        <p:xfrm>
          <a:off x="3055937" y="3341496"/>
          <a:ext cx="3032125" cy="431800"/>
        </p:xfrm>
        <a:graphic>
          <a:graphicData uri="http://schemas.openxmlformats.org/presentationml/2006/ole">
            <mc:AlternateContent xmlns:mc="http://schemas.openxmlformats.org/markup-compatibility/2006">
              <mc:Choice xmlns:v="urn:schemas-microsoft-com:vml" Requires="v">
                <p:oleObj spid="_x0000_s45184" name="Equation" r:id="rId4" imgW="3035160" imgH="431640" progId="Equation.DSMT4">
                  <p:embed/>
                </p:oleObj>
              </mc:Choice>
              <mc:Fallback>
                <p:oleObj name="Equation" r:id="rId4" imgW="3035160" imgH="431640" progId="Equation.DSMT4">
                  <p:embed/>
                  <p:pic>
                    <p:nvPicPr>
                      <p:cNvPr id="11" name="Object 10"/>
                      <p:cNvPicPr/>
                      <p:nvPr/>
                    </p:nvPicPr>
                    <p:blipFill>
                      <a:blip r:embed="rId5"/>
                      <a:stretch>
                        <a:fillRect/>
                      </a:stretch>
                    </p:blipFill>
                    <p:spPr>
                      <a:xfrm>
                        <a:off x="3055937" y="3341496"/>
                        <a:ext cx="3032125" cy="431800"/>
                      </a:xfrm>
                      <a:prstGeom prst="rect">
                        <a:avLst/>
                      </a:prstGeom>
                    </p:spPr>
                  </p:pic>
                </p:oleObj>
              </mc:Fallback>
            </mc:AlternateContent>
          </a:graphicData>
        </a:graphic>
      </p:graphicFrame>
      <p:sp>
        <p:nvSpPr>
          <p:cNvPr id="890" name="Content Placeholder 3"/>
          <p:cNvSpPr txBox="1">
            <a:spLocks noGrp="1"/>
          </p:cNvSpPr>
          <p:nvPr>
            <p:ph type="body" idx="2"/>
          </p:nvPr>
        </p:nvSpPr>
        <p:spPr>
          <a:xfrm>
            <a:off x="457199" y="3883768"/>
            <a:ext cx="1063487" cy="588842"/>
          </a:xfrm>
          <a:prstGeom prst="rect">
            <a:avLst/>
          </a:prstGeom>
          <a:noFill/>
          <a:ln>
            <a:noFill/>
          </a:ln>
        </p:spPr>
        <p:txBody>
          <a:bodyPr spcFirstLastPara="1" wrap="square" lIns="0" tIns="0" rIns="0" bIns="0" anchor="t" anchorCtr="0">
            <a:noAutofit/>
          </a:bodyPr>
          <a:lstStyle/>
          <a:p>
            <a:pPr marL="255588" marR="0" lvl="0" indent="-255588" algn="l" rtl="0">
              <a:spcAft>
                <a:spcPts val="0"/>
              </a:spcAft>
              <a:buClr>
                <a:srgbClr val="007FA3"/>
              </a:buClr>
              <a:buSzPct val="100000"/>
              <a:buFont typeface="Arial"/>
              <a:buChar char="•"/>
            </a:pPr>
            <a:r>
              <a:rPr lang="en-US" sz="2400" b="0" i="0" u="none" strike="noStrike" cap="none" dirty="0">
                <a:solidFill>
                  <a:schemeClr val="dk1"/>
                </a:solidFill>
                <a:latin typeface="+mn-lt"/>
                <a:sym typeface="Arial"/>
              </a:rPr>
              <a:t>Here</a:t>
            </a:r>
            <a:endParaRPr sz="2400" dirty="0">
              <a:latin typeface="+mn-lt"/>
            </a:endParaRPr>
          </a:p>
        </p:txBody>
      </p:sp>
      <p:graphicFrame>
        <p:nvGraphicFramePr>
          <p:cNvPr id="2" name="Object 1" descr="Beta sub 1"/>
          <p:cNvGraphicFramePr>
            <a:graphicFrameLocks noChangeAspect="1"/>
          </p:cNvGraphicFramePr>
          <p:nvPr>
            <p:extLst>
              <p:ext uri="{D42A27DB-BD31-4B8C-83A1-F6EECF244321}">
                <p14:modId xmlns:p14="http://schemas.microsoft.com/office/powerpoint/2010/main" val="2343696143"/>
              </p:ext>
            </p:extLst>
          </p:nvPr>
        </p:nvGraphicFramePr>
        <p:xfrm>
          <a:off x="1610137" y="4091610"/>
          <a:ext cx="292100" cy="381000"/>
        </p:xfrm>
        <a:graphic>
          <a:graphicData uri="http://schemas.openxmlformats.org/presentationml/2006/ole">
            <mc:AlternateContent xmlns:mc="http://schemas.openxmlformats.org/markup-compatibility/2006">
              <mc:Choice xmlns:v="urn:schemas-microsoft-com:vml" Requires="v">
                <p:oleObj spid="_x0000_s45185" name="Equation" r:id="rId6" imgW="291960" imgH="380880" progId="Equation.DSMT4">
                  <p:embed/>
                </p:oleObj>
              </mc:Choice>
              <mc:Fallback>
                <p:oleObj name="Equation" r:id="rId6" imgW="291960" imgH="380880" progId="Equation.DSMT4">
                  <p:embed/>
                  <p:pic>
                    <p:nvPicPr>
                      <p:cNvPr id="2" name="Object 1"/>
                      <p:cNvPicPr/>
                      <p:nvPr/>
                    </p:nvPicPr>
                    <p:blipFill>
                      <a:blip r:embed="rId7"/>
                      <a:stretch>
                        <a:fillRect/>
                      </a:stretch>
                    </p:blipFill>
                    <p:spPr>
                      <a:xfrm>
                        <a:off x="1610137" y="4091610"/>
                        <a:ext cx="292100" cy="381000"/>
                      </a:xfrm>
                      <a:prstGeom prst="rect">
                        <a:avLst/>
                      </a:prstGeom>
                    </p:spPr>
                  </p:pic>
                </p:oleObj>
              </mc:Fallback>
            </mc:AlternateContent>
          </a:graphicData>
        </a:graphic>
      </p:graphicFrame>
      <p:sp>
        <p:nvSpPr>
          <p:cNvPr id="895" name="Content Placeholder 4"/>
          <p:cNvSpPr txBox="1">
            <a:spLocks noGrp="1"/>
          </p:cNvSpPr>
          <p:nvPr>
            <p:ph type="body" idx="3"/>
          </p:nvPr>
        </p:nvSpPr>
        <p:spPr>
          <a:xfrm>
            <a:off x="2011566" y="4089146"/>
            <a:ext cx="5715001" cy="363586"/>
          </a:xfrm>
          <a:prstGeom prst="rect">
            <a:avLst/>
          </a:prstGeom>
          <a:noFill/>
          <a:ln>
            <a:noFill/>
          </a:ln>
        </p:spPr>
        <p:txBody>
          <a:bodyPr spcFirstLastPara="1" wrap="square" lIns="0" tIns="0" rIns="0" bIns="0" anchor="t" anchorCtr="0">
            <a:noAutofit/>
          </a:bodyPr>
          <a:lstStyle/>
          <a:p>
            <a:pPr marL="0" lvl="0" indent="0">
              <a:spcBef>
                <a:spcPts val="0"/>
              </a:spcBef>
              <a:buSzPts val="2700"/>
              <a:buNone/>
            </a:pPr>
            <a:r>
              <a:rPr lang="en-US" sz="2400" dirty="0">
                <a:solidFill>
                  <a:srgbClr val="000000"/>
                </a:solidFill>
              </a:rPr>
              <a:t>represents the linear effect of </a:t>
            </a:r>
            <a:r>
              <a:rPr lang="en-US" sz="2400" i="1" dirty="0">
                <a:solidFill>
                  <a:srgbClr val="000000"/>
                </a:solidFill>
              </a:rPr>
              <a:t>X</a:t>
            </a:r>
            <a:r>
              <a:rPr lang="en-US" sz="2400" dirty="0">
                <a:solidFill>
                  <a:srgbClr val="000000"/>
                </a:solidFill>
              </a:rPr>
              <a:t> on </a:t>
            </a:r>
            <a:r>
              <a:rPr lang="en-US" sz="2400" i="1" dirty="0">
                <a:solidFill>
                  <a:srgbClr val="000000"/>
                </a:solidFill>
              </a:rPr>
              <a:t>Y</a:t>
            </a:r>
            <a:r>
              <a:rPr lang="en-US" sz="2400" dirty="0">
                <a:solidFill>
                  <a:srgbClr val="000000"/>
                </a:solidFill>
              </a:rPr>
              <a:t> and</a:t>
            </a:r>
          </a:p>
        </p:txBody>
      </p:sp>
      <p:graphicFrame>
        <p:nvGraphicFramePr>
          <p:cNvPr id="13" name="Object 12" descr="Beta sub 2"/>
          <p:cNvGraphicFramePr>
            <a:graphicFrameLocks noChangeAspect="1"/>
          </p:cNvGraphicFramePr>
          <p:nvPr>
            <p:extLst>
              <p:ext uri="{D42A27DB-BD31-4B8C-83A1-F6EECF244321}">
                <p14:modId xmlns:p14="http://schemas.microsoft.com/office/powerpoint/2010/main" val="848226404"/>
              </p:ext>
            </p:extLst>
          </p:nvPr>
        </p:nvGraphicFramePr>
        <p:xfrm>
          <a:off x="7770194" y="4075186"/>
          <a:ext cx="330200" cy="381000"/>
        </p:xfrm>
        <a:graphic>
          <a:graphicData uri="http://schemas.openxmlformats.org/presentationml/2006/ole">
            <mc:AlternateContent xmlns:mc="http://schemas.openxmlformats.org/markup-compatibility/2006">
              <mc:Choice xmlns:v="urn:schemas-microsoft-com:vml" Requires="v">
                <p:oleObj spid="_x0000_s45186" name="Equation" r:id="rId8" imgW="330120" imgH="380880" progId="Equation.DSMT4">
                  <p:embed/>
                </p:oleObj>
              </mc:Choice>
              <mc:Fallback>
                <p:oleObj name="Equation" r:id="rId8" imgW="330120" imgH="380880" progId="Equation.DSMT4">
                  <p:embed/>
                  <p:pic>
                    <p:nvPicPr>
                      <p:cNvPr id="13" name="Object 12"/>
                      <p:cNvPicPr/>
                      <p:nvPr/>
                    </p:nvPicPr>
                    <p:blipFill>
                      <a:blip r:embed="rId9"/>
                      <a:stretch>
                        <a:fillRect/>
                      </a:stretch>
                    </p:blipFill>
                    <p:spPr>
                      <a:xfrm>
                        <a:off x="7770194" y="4075186"/>
                        <a:ext cx="330200" cy="381000"/>
                      </a:xfrm>
                      <a:prstGeom prst="rect">
                        <a:avLst/>
                      </a:prstGeom>
                    </p:spPr>
                  </p:pic>
                </p:oleObj>
              </mc:Fallback>
            </mc:AlternateContent>
          </a:graphicData>
        </a:graphic>
      </p:graphicFrame>
      <p:sp>
        <p:nvSpPr>
          <p:cNvPr id="892" name="Content Placeholder 5"/>
          <p:cNvSpPr txBox="1">
            <a:spLocks noGrp="1"/>
          </p:cNvSpPr>
          <p:nvPr>
            <p:ph type="body" idx="4"/>
          </p:nvPr>
        </p:nvSpPr>
        <p:spPr>
          <a:xfrm>
            <a:off x="729420" y="4529645"/>
            <a:ext cx="5675243" cy="413848"/>
          </a:xfrm>
          <a:prstGeom prst="rect">
            <a:avLst/>
          </a:prstGeom>
          <a:noFill/>
          <a:ln>
            <a:noFill/>
          </a:ln>
        </p:spPr>
        <p:txBody>
          <a:bodyPr spcFirstLastPara="1" wrap="square" lIns="0" tIns="0" rIns="0" bIns="0" anchor="t" anchorCtr="0">
            <a:noAutofit/>
          </a:bodyPr>
          <a:lstStyle/>
          <a:p>
            <a:pPr marL="0" lvl="0" indent="0">
              <a:spcBef>
                <a:spcPts val="0"/>
              </a:spcBef>
              <a:buSzPts val="2700"/>
              <a:buNone/>
            </a:pPr>
            <a:r>
              <a:rPr lang="en-US" sz="2400" dirty="0"/>
              <a:t>represents the curvilinear effect.</a:t>
            </a:r>
          </a:p>
        </p:txBody>
      </p:sp>
      <p:sp>
        <p:nvSpPr>
          <p:cNvPr id="894" name="Content Placeholder 6"/>
          <p:cNvSpPr txBox="1">
            <a:spLocks noGrp="1"/>
          </p:cNvSpPr>
          <p:nvPr>
            <p:ph type="body" idx="5"/>
          </p:nvPr>
        </p:nvSpPr>
        <p:spPr>
          <a:xfrm>
            <a:off x="457199" y="5089412"/>
            <a:ext cx="8229601" cy="1008429"/>
          </a:xfrm>
          <a:prstGeom prst="rect">
            <a:avLst/>
          </a:prstGeom>
          <a:noFill/>
          <a:ln>
            <a:noFill/>
          </a:ln>
        </p:spPr>
        <p:txBody>
          <a:bodyPr spcFirstLastPara="1" wrap="square" lIns="0" tIns="0" rIns="0" bIns="0" anchor="t" anchorCtr="0">
            <a:noAutofit/>
          </a:bodyPr>
          <a:lstStyle/>
          <a:p>
            <a:pPr marL="256032" lvl="0" indent="-256032">
              <a:buSzPct val="100000"/>
            </a:pPr>
            <a:r>
              <a:rPr lang="en-US" sz="2400" dirty="0">
                <a:solidFill>
                  <a:srgbClr val="000000"/>
                </a:solidFill>
              </a:rPr>
              <a:t>This model is linear in the </a:t>
            </a:r>
            <a:r>
              <a:rPr lang="en-US" sz="2400" i="1" dirty="0">
                <a:solidFill>
                  <a:srgbClr val="000000"/>
                </a:solidFill>
              </a:rPr>
              <a:t>β</a:t>
            </a:r>
            <a:r>
              <a:rPr lang="en-US" sz="2400" dirty="0">
                <a:solidFill>
                  <a:srgbClr val="000000"/>
                </a:solidFill>
              </a:rPr>
              <a:t> parameters so we can use linear regression methods.</a:t>
            </a:r>
          </a:p>
        </p:txBody>
      </p:sp>
    </p:spTree>
    <p:extLst>
      <p:ext uri="{BB962C8B-B14F-4D97-AF65-F5344CB8AC3E}">
        <p14:creationId xmlns:p14="http://schemas.microsoft.com/office/powerpoint/2010/main" val="159767088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400"/>
              <a:buFont typeface="Arial"/>
              <a:buNone/>
            </a:pPr>
            <a:r>
              <a:rPr lang="en-US" sz="3400" b="1" i="0" u="none" strike="noStrike" cap="none" dirty="0">
                <a:solidFill>
                  <a:srgbClr val="007FA3"/>
                </a:solidFill>
                <a:latin typeface="+mj-lt"/>
                <a:ea typeface="Arial"/>
                <a:cs typeface="Arial"/>
                <a:sym typeface="Arial"/>
              </a:rPr>
              <a:t>Example 8.18: Modeling Beverage Sales Using Curvilinear </a:t>
            </a:r>
            <a:r>
              <a:rPr lang="en-US" sz="3400" b="1" i="0" u="none" strike="noStrike" cap="none" dirty="0" smtClean="0">
                <a:solidFill>
                  <a:srgbClr val="007FA3"/>
                </a:solidFill>
                <a:latin typeface="+mj-lt"/>
                <a:ea typeface="Arial"/>
                <a:cs typeface="Arial"/>
                <a:sym typeface="Arial"/>
              </a:rPr>
              <a:t>Regression </a:t>
            </a:r>
            <a:r>
              <a:rPr lang="en-US" sz="2000" b="0" i="0" u="none" strike="noStrike" cap="none" dirty="0" smtClean="0">
                <a:solidFill>
                  <a:srgbClr val="007FA3"/>
                </a:solidFill>
                <a:latin typeface="+mj-lt"/>
                <a:ea typeface="Arial"/>
                <a:cs typeface="Arial"/>
                <a:sym typeface="Arial"/>
              </a:rPr>
              <a:t>(1 of 2)</a:t>
            </a:r>
            <a:endParaRPr sz="2000" b="0" i="0" u="none" strike="noStrike" cap="none" dirty="0">
              <a:solidFill>
                <a:srgbClr val="007FA3"/>
              </a:solidFill>
              <a:latin typeface="+mj-lt"/>
              <a:ea typeface="Arial"/>
              <a:cs typeface="Arial"/>
              <a:sym typeface="Arial"/>
            </a:endParaRPr>
          </a:p>
        </p:txBody>
      </p:sp>
      <p:sp>
        <p:nvSpPr>
          <p:cNvPr id="901" name="Content Placeholder 2"/>
          <p:cNvSpPr txBox="1">
            <a:spLocks noGrp="1"/>
          </p:cNvSpPr>
          <p:nvPr>
            <p:ph type="body" idx="1"/>
          </p:nvPr>
        </p:nvSpPr>
        <p:spPr>
          <a:xfrm>
            <a:off x="457200" y="1600200"/>
            <a:ext cx="8229600" cy="1431235"/>
          </a:xfrm>
          <a:prstGeom prst="rect">
            <a:avLst/>
          </a:prstGeom>
          <a:noFill/>
          <a:ln>
            <a:noFill/>
          </a:ln>
        </p:spPr>
        <p:txBody>
          <a:bodyPr spcFirstLastPara="1" wrap="square" lIns="91425" tIns="91425" rIns="91425" bIns="91425" anchor="t" anchorCtr="0">
            <a:noAutofit/>
          </a:bodyPr>
          <a:lstStyle/>
          <a:p>
            <a:pPr marL="256032" marR="0" lvl="0" indent="-256032" algn="l" rtl="0">
              <a:spcAft>
                <a:spcPts val="0"/>
              </a:spcAft>
              <a:buClr>
                <a:srgbClr val="007FA3"/>
              </a:buClr>
              <a:buSzPts val="2400"/>
              <a:buFont typeface="Arial"/>
              <a:buChar char="•"/>
            </a:pPr>
            <a:r>
              <a:rPr lang="en-US" sz="2400" b="0" i="0" u="none" strike="noStrike" cap="none" dirty="0">
                <a:solidFill>
                  <a:schemeClr val="dk1"/>
                </a:solidFill>
                <a:latin typeface="+mn-lt"/>
                <a:sym typeface="Arial"/>
              </a:rPr>
              <a:t>The U-shape of the residual plot (a second-order polynomial trendline was fit to the residual data) suggests that a linear relationship is not appropriate.</a:t>
            </a:r>
            <a:endParaRPr dirty="0">
              <a:latin typeface="+mn-lt"/>
            </a:endParaRPr>
          </a:p>
        </p:txBody>
      </p:sp>
      <p:pic>
        <p:nvPicPr>
          <p:cNvPr id="2" name="Picture 1" descr="A table titled, beverage sales, has 6 rows and 2 columns. The columns have the following headings from left to right. Temperature, Sales. The row entries are as follows. Row 1. 85, $1,810. Row 2. 90, $4,825. Row 3. 79, $438. Row 4. 82, $775. Row 5. 84, $1,213. Row 6. 96, $8,692."/>
          <p:cNvPicPr>
            <a:picLocks noChangeAspect="1"/>
          </p:cNvPicPr>
          <p:nvPr/>
        </p:nvPicPr>
        <p:blipFill>
          <a:blip r:embed="rId3"/>
          <a:stretch>
            <a:fillRect/>
          </a:stretch>
        </p:blipFill>
        <p:spPr>
          <a:xfrm>
            <a:off x="665922" y="3506448"/>
            <a:ext cx="2078916" cy="1871634"/>
          </a:xfrm>
          <a:prstGeom prst="rect">
            <a:avLst/>
          </a:prstGeom>
        </p:spPr>
      </p:pic>
      <p:pic>
        <p:nvPicPr>
          <p:cNvPr id="3" name="Picture 2" descr="A spreadsheet titled, summary output, displays a table for the regression statistics of Beverage sales and two tables for ANOVA. A graph titled, temperature residual plot, plots a curve. The first table titled, Regression Statistics, has 5 rows and 2 columns. The row entries are as follows. Row 1. Multiple R, 0.922351218. Row 2. R Square, 0.850731769. Row 3. Adjusted R Square, 0.842875547. Row 4. Standard Error, 1041.057399. Row 5. Observations, 21. The second table titled, ANOVA, has 3 rows and 6 columns. The columns have the following headings from left to right. Blank, d f, S S, M S, F, Significance F. The row entries are as follows. Row 1. Regression, 1, 117362193.6, 117362193.6, 108.2876347, 2.7611 E, 0 9. Row 2. Residual, 19, 20592209.6, 1083800.509, Blank, Blank. Row 3. Total, 20, 137954403.2, Blank, Blank, Blank. The third table has 2 rows and 7 columns. The columns have the following headings from left to right. Blank, Coefficients, Standard Error, T Statistics, P value, Lower 95%, Upper 95%. The row entries are as follows. Row 1. Intercept, Negative 32511.24671, 3408.723477, Negative 9.53766034, 1.12197 E, 0 8, Negative 39645.78695, Negative 25376.70648. Row 2. Temperature, 408.6026284, 39.26555335, 10.40613447, 2.7611 E, 0 9, 326.4188807, 490.786376. The graph is a concave up curve that passes through (75, 2500), (78, 1000), (81, 1000), (82, 500), (83, 0), (85, negative 500), (85, negative 1000), (87, negative 1000), (88, negative), (90, negative 500), (92, 0), (98, 2500). The data points are scattered along the curve. All values are estimated."/>
          <p:cNvPicPr>
            <a:picLocks noChangeAspect="1"/>
          </p:cNvPicPr>
          <p:nvPr/>
        </p:nvPicPr>
        <p:blipFill>
          <a:blip r:embed="rId4"/>
          <a:stretch>
            <a:fillRect/>
          </a:stretch>
        </p:blipFill>
        <p:spPr>
          <a:xfrm>
            <a:off x="2936334" y="3189934"/>
            <a:ext cx="5541744" cy="2962913"/>
          </a:xfrm>
          <a:prstGeom prst="rect">
            <a:avLst/>
          </a:prstGeom>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Title 1"/>
          <p:cNvSpPr txBox="1">
            <a:spLocks noGrp="1"/>
          </p:cNvSpPr>
          <p:nvPr>
            <p:ph type="title"/>
          </p:nvPr>
        </p:nvSpPr>
        <p:spPr>
          <a:prstGeom prst="rect">
            <a:avLst/>
          </a:prstGeom>
          <a:noFill/>
          <a:ln>
            <a:noFill/>
          </a:ln>
        </p:spPr>
        <p:txBody>
          <a:bodyPr spcFirstLastPara="1" wrap="square" lIns="0" tIns="91425" rIns="0" bIns="0" anchor="b" anchorCtr="0">
            <a:noAutofit/>
          </a:bodyPr>
          <a:lstStyle/>
          <a:p>
            <a:pPr lvl="0">
              <a:buSzPts val="3400"/>
            </a:pPr>
            <a:r>
              <a:rPr lang="en-US" sz="3400" dirty="0">
                <a:latin typeface="+mj-lt"/>
              </a:rPr>
              <a:t>Example 8.18: Modeling Beverage Sales Using Curvilinear Regression </a:t>
            </a:r>
            <a:r>
              <a:rPr lang="en-US" sz="2000" b="0" dirty="0" smtClean="0">
                <a:latin typeface="+mj-lt"/>
              </a:rPr>
              <a:t>(2 </a:t>
            </a:r>
            <a:r>
              <a:rPr lang="en-US" sz="2000" b="0" dirty="0">
                <a:latin typeface="+mj-lt"/>
              </a:rPr>
              <a:t>of 2)</a:t>
            </a:r>
            <a:endParaRPr sz="2000" b="1" i="0" u="none" strike="noStrike" cap="none" dirty="0">
              <a:solidFill>
                <a:srgbClr val="007FA3"/>
              </a:solidFill>
              <a:latin typeface="+mj-lt"/>
              <a:sym typeface="Arial"/>
            </a:endParaRPr>
          </a:p>
        </p:txBody>
      </p:sp>
      <p:sp>
        <p:nvSpPr>
          <p:cNvPr id="909" name="Content Placeholder 2"/>
          <p:cNvSpPr txBox="1">
            <a:spLocks noGrp="1"/>
          </p:cNvSpPr>
          <p:nvPr>
            <p:ph type="body" idx="1"/>
          </p:nvPr>
        </p:nvSpPr>
        <p:spPr>
          <a:xfrm>
            <a:off x="457200" y="1600201"/>
            <a:ext cx="5983357" cy="705677"/>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Add a variable for temperature squared</a:t>
            </a:r>
            <a:r>
              <a:rPr lang="en-US" sz="2400" b="0" i="0" u="none" strike="noStrike" cap="none" dirty="0" smtClean="0">
                <a:solidFill>
                  <a:srgbClr val="000000"/>
                </a:solidFill>
                <a:latin typeface="+mn-lt"/>
                <a:ea typeface="Arial"/>
                <a:cs typeface="Arial"/>
                <a:sym typeface="Arial"/>
              </a:rPr>
              <a:t>.</a:t>
            </a:r>
            <a:endParaRPr sz="2400" b="0" i="0" u="none" strike="noStrike" cap="none" dirty="0">
              <a:solidFill>
                <a:srgbClr val="000000"/>
              </a:solidFill>
              <a:latin typeface="+mn-lt"/>
              <a:ea typeface="Arial"/>
              <a:cs typeface="Arial"/>
              <a:sym typeface="Arial"/>
            </a:endParaRPr>
          </a:p>
        </p:txBody>
      </p:sp>
      <p:sp>
        <p:nvSpPr>
          <p:cNvPr id="3" name="Content Placeholder 3"/>
          <p:cNvSpPr>
            <a:spLocks noGrp="1"/>
          </p:cNvSpPr>
          <p:nvPr>
            <p:ph type="body" idx="2"/>
          </p:nvPr>
        </p:nvSpPr>
        <p:spPr>
          <a:xfrm>
            <a:off x="457199" y="2405270"/>
            <a:ext cx="2226365" cy="576470"/>
          </a:xfrm>
        </p:spPr>
        <p:txBody>
          <a:bodyPr/>
          <a:lstStyle/>
          <a:p>
            <a:pPr marL="255650" lvl="0" indent="-255650">
              <a:buSzPts val="2400"/>
            </a:pPr>
            <a:r>
              <a:rPr lang="en-US" sz="2400" dirty="0">
                <a:solidFill>
                  <a:srgbClr val="000000"/>
                </a:solidFill>
                <a:latin typeface="+mn-lt"/>
              </a:rPr>
              <a:t>The model is:</a:t>
            </a:r>
          </a:p>
        </p:txBody>
      </p:sp>
      <p:graphicFrame>
        <p:nvGraphicFramePr>
          <p:cNvPr id="4" name="Object 3" descr="Sales = 142,850 minus 3,643.17 times temperature + 23.3 times temperature squared"/>
          <p:cNvGraphicFramePr>
            <a:graphicFrameLocks noChangeAspect="1"/>
          </p:cNvGraphicFramePr>
          <p:nvPr>
            <p:extLst>
              <p:ext uri="{D42A27DB-BD31-4B8C-83A1-F6EECF244321}">
                <p14:modId xmlns:p14="http://schemas.microsoft.com/office/powerpoint/2010/main" val="192176005"/>
              </p:ext>
            </p:extLst>
          </p:nvPr>
        </p:nvGraphicFramePr>
        <p:xfrm>
          <a:off x="2792481" y="2682113"/>
          <a:ext cx="5645150" cy="784225"/>
        </p:xfrm>
        <a:graphic>
          <a:graphicData uri="http://schemas.openxmlformats.org/presentationml/2006/ole">
            <mc:AlternateContent xmlns:mc="http://schemas.openxmlformats.org/markup-compatibility/2006">
              <mc:Choice xmlns:v="urn:schemas-microsoft-com:vml" Requires="v">
                <p:oleObj spid="_x0000_s44107" name="Equation" r:id="rId4" imgW="6210000" imgH="863280" progId="Equation.DSMT4">
                  <p:embed/>
                </p:oleObj>
              </mc:Choice>
              <mc:Fallback>
                <p:oleObj name="Equation" r:id="rId4" imgW="6210000" imgH="863280" progId="Equation.DSMT4">
                  <p:embed/>
                  <p:pic>
                    <p:nvPicPr>
                      <p:cNvPr id="0" name=""/>
                      <p:cNvPicPr/>
                      <p:nvPr/>
                    </p:nvPicPr>
                    <p:blipFill>
                      <a:blip r:embed="rId5"/>
                      <a:stretch>
                        <a:fillRect/>
                      </a:stretch>
                    </p:blipFill>
                    <p:spPr>
                      <a:xfrm>
                        <a:off x="2792481" y="2682113"/>
                        <a:ext cx="5645150" cy="784225"/>
                      </a:xfrm>
                      <a:prstGeom prst="rect">
                        <a:avLst/>
                      </a:prstGeom>
                    </p:spPr>
                  </p:pic>
                </p:oleObj>
              </mc:Fallback>
            </mc:AlternateContent>
          </a:graphicData>
        </a:graphic>
      </p:graphicFrame>
      <p:pic>
        <p:nvPicPr>
          <p:cNvPr id="6" name="Picture 5" descr="A spreadsheet titled, summary output, displays a table for the regression statistics of Beverage sales and two tables for ANOVA. The first table titled, Regression Statistics, has 5 rows and 2 columns. The row entries are as follows. Row 1. Multiple R, 0.973326989. Row 2. R Square, 0.947365428. Row 3. Adjusted R Square, 0.941517142. Row 4. Standard Error, 635.1365123. Row 5. Observations, 21. The second table titled, ANOVA, has 3 rows and 6 columns. The columns have the following headings from left to right. Blank, d f, S S, M S, F, Significance F. The row entries are as follows. Row 1. Regression, 2, 130693232.2, 65346616.12, 161.9902753, 3.10056 E, 12. Row 2. Residual, 18, 7261171.007, 403398.3893, Blank, Blank. Row 3. Total, 20, 137954403.2, Blank, Blank, Blank. The third table has 2 rows and 7 columns. The columns have the following headings from left to right. Blank, Coefficients, Standard Error, T Statistics, P value, Lower 95%, Upper 95%. The row entries are as follows. Row 1. Intercept, 142850.3406, 30575.70155, 4.672021683, 0.000189738, 78613.17532, 207087.5059. Row 2. Temperature, Negative 3643.171723, 705.2304165, Negative 5.165931075, 6.492 E, 0 5, Negative 5124.805849, Negative 2161.537598. Row 3. Temp hat 2. 23.30035581, 4.053196314, 5.748637374, 1.89343 E, 0 5, 14.78490634, 31.81580528. The first scatterplot titled, temperature residual plot, plots temperature versus residuals. The plotted data points are (76, negative 100), (79,0), (81,200), (81,100), (81,0), (82,0), (83,0), (83,100), (84,100), (84, negative 100), (88, negative 100), (89, negative 100), (90, negative 1000), (90, negative 1100), (90,100), (90,300), (90,400), (93, negative 500) 94, (negative 1000), (96,1000) (97,500). All values are estimated. The second scatterplot graph titled, temperature hat 2 residual plot, plots temperature hat 2 versus residuals. The marked plots are (6100,0), (6200,500), (6300, 300), (6300,0), (6400,0), (6500,0), (6600, negative 200), (6600, 200), (7700, negative 300), (7800, negative 400), (8050,200) (8050, 900), (8050, 1000), (8100, negative 1100), (9000, negative 600), (9200, negative 1000), (9500,1000), (9600, 500). All values are estimated."/>
          <p:cNvPicPr>
            <a:picLocks noChangeAspect="1"/>
          </p:cNvPicPr>
          <p:nvPr/>
        </p:nvPicPr>
        <p:blipFill>
          <a:blip r:embed="rId6"/>
          <a:stretch>
            <a:fillRect/>
          </a:stretch>
        </p:blipFill>
        <p:spPr>
          <a:xfrm>
            <a:off x="2376010" y="3699165"/>
            <a:ext cx="4186496" cy="2317688"/>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marL="0" marR="0" lvl="0" indent="0" algn="l" rtl="0">
              <a:lnSpc>
                <a:spcPct val="100000"/>
              </a:lnSpc>
              <a:spcBef>
                <a:spcPts val="0"/>
              </a:spcBef>
              <a:spcAft>
                <a:spcPts val="0"/>
              </a:spcAft>
              <a:buClr>
                <a:srgbClr val="007FA3"/>
              </a:buClr>
              <a:buSzPts val="3600"/>
              <a:buFont typeface="Arial"/>
              <a:buNone/>
            </a:pPr>
            <a:r>
              <a:rPr lang="en-US" sz="3600" b="1" i="0" u="none" strike="noStrike" cap="none" dirty="0">
                <a:solidFill>
                  <a:srgbClr val="007FA3"/>
                </a:solidFill>
                <a:latin typeface="+mj-lt"/>
                <a:ea typeface="Arial"/>
                <a:cs typeface="Arial"/>
                <a:sym typeface="Arial"/>
              </a:rPr>
              <a:t>Example 8.2: Predicting Crude Oil </a:t>
            </a:r>
            <a:r>
              <a:rPr lang="en-US" sz="3600" b="1" i="0" u="none" strike="noStrike" cap="none" dirty="0" smtClean="0">
                <a:solidFill>
                  <a:srgbClr val="007FA3"/>
                </a:solidFill>
                <a:latin typeface="+mj-lt"/>
                <a:ea typeface="Arial"/>
                <a:cs typeface="Arial"/>
                <a:sym typeface="Arial"/>
              </a:rPr>
              <a:t>Prices </a:t>
            </a:r>
            <a:r>
              <a:rPr lang="en-US" sz="2000" b="0" i="0" u="none" strike="noStrike" cap="none" dirty="0" smtClean="0">
                <a:solidFill>
                  <a:srgbClr val="007FA3"/>
                </a:solidFill>
                <a:latin typeface="+mj-lt"/>
                <a:ea typeface="Arial"/>
                <a:cs typeface="Arial"/>
                <a:sym typeface="Arial"/>
              </a:rPr>
              <a:t>(1 of 3)</a:t>
            </a:r>
            <a:endParaRPr sz="2000" b="0" i="0" u="none" strike="noStrike" cap="none" dirty="0">
              <a:solidFill>
                <a:srgbClr val="007FA3"/>
              </a:solidFill>
              <a:latin typeface="+mj-lt"/>
              <a:ea typeface="Arial"/>
              <a:cs typeface="Arial"/>
              <a:sym typeface="Arial"/>
            </a:endParaRPr>
          </a:p>
        </p:txBody>
      </p:sp>
      <p:sp>
        <p:nvSpPr>
          <p:cNvPr id="288" name="Content Placeholder 2"/>
          <p:cNvSpPr txBox="1">
            <a:spLocks noGrp="1"/>
          </p:cNvSpPr>
          <p:nvPr>
            <p:ph type="body" idx="1"/>
          </p:nvPr>
        </p:nvSpPr>
        <p:spPr>
          <a:xfrm>
            <a:off x="457200" y="1628675"/>
            <a:ext cx="6559826" cy="736837"/>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sym typeface="Arial"/>
              </a:rPr>
              <a:t>Line chart of historical crude oil prices</a:t>
            </a:r>
            <a:endParaRPr sz="2800" dirty="0">
              <a:latin typeface="+mn-lt"/>
            </a:endParaRPr>
          </a:p>
        </p:txBody>
      </p:sp>
      <p:pic>
        <p:nvPicPr>
          <p:cNvPr id="2" name="Picture 1" descr="A line graph plots price in dollars versus months and years. The horizontal axis ranges from 2006 January to 2008 June. The line graph data are as follows. January 2006, $55. February 2006, $60. March 2006, $55. April 2006, $62. May 2006, $68. June 2006, $65. July 2006, $69 August 2006, $70. September 2006, $65. October 2006, $55. November 2006, $54. December 2006, $58. January 2007, $57. February 2007, $50, March 2007, $59. April 2007, $66. May 2007, $66. June 2007, $66. July 2007, $70. August 2007, $75. September 2007, $70. October 2007, $75. November 2007, $85. December 2007, $85. January 2008, $90. February 2008, $85, March 2008, $99. April 2008, $99. May 2008, $110. June 2008, $122. All values are estimated."/>
          <p:cNvPicPr>
            <a:picLocks noChangeAspect="1"/>
          </p:cNvPicPr>
          <p:nvPr/>
        </p:nvPicPr>
        <p:blipFill>
          <a:blip r:embed="rId3"/>
          <a:stretch>
            <a:fillRect/>
          </a:stretch>
        </p:blipFill>
        <p:spPr>
          <a:xfrm>
            <a:off x="2012466" y="2681535"/>
            <a:ext cx="5119068" cy="319941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lvl="0"/>
            <a:r>
              <a:rPr lang="en-US" dirty="0">
                <a:latin typeface="+mj-lt"/>
              </a:rPr>
              <a:t>Example 8.2: Predicting Crude Oil Prices </a:t>
            </a:r>
            <a:r>
              <a:rPr lang="en-US" sz="2000" b="0" dirty="0" smtClean="0">
                <a:latin typeface="+mj-lt"/>
              </a:rPr>
              <a:t>(2 </a:t>
            </a:r>
            <a:r>
              <a:rPr lang="en-US" sz="2000" b="0" dirty="0">
                <a:latin typeface="+mj-lt"/>
              </a:rPr>
              <a:t>of 3)</a:t>
            </a:r>
            <a:endParaRPr sz="2000" b="0" i="0" u="none" strike="noStrike" cap="none" dirty="0">
              <a:solidFill>
                <a:srgbClr val="007FA3"/>
              </a:solidFill>
              <a:latin typeface="+mj-lt"/>
              <a:sym typeface="Arial"/>
            </a:endParaRPr>
          </a:p>
        </p:txBody>
      </p:sp>
      <p:sp>
        <p:nvSpPr>
          <p:cNvPr id="295" name="Content Placeholder 2"/>
          <p:cNvSpPr txBox="1">
            <a:spLocks noGrp="1"/>
          </p:cNvSpPr>
          <p:nvPr>
            <p:ph type="body" idx="1"/>
          </p:nvPr>
        </p:nvSpPr>
        <p:spPr>
          <a:xfrm>
            <a:off x="457200" y="1600200"/>
            <a:ext cx="8229600" cy="1033669"/>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ts val="2400"/>
              <a:buFont typeface="Arial"/>
              <a:buChar char="•"/>
            </a:pPr>
            <a:r>
              <a:rPr lang="en-US" sz="2400" b="0" i="0" u="none" strike="noStrike" cap="none" dirty="0">
                <a:solidFill>
                  <a:srgbClr val="000000"/>
                </a:solidFill>
                <a:latin typeface="+mn-lt"/>
                <a:ea typeface="Arial"/>
                <a:cs typeface="Arial"/>
                <a:sym typeface="Arial"/>
              </a:rPr>
              <a:t>Excel’s Trendline tool is used to fit various functions to the data.</a:t>
            </a:r>
            <a:endParaRPr sz="2400" b="0" i="0" u="none" strike="noStrike" cap="none" dirty="0">
              <a:solidFill>
                <a:srgbClr val="000000"/>
              </a:solidFill>
              <a:latin typeface="+mn-lt"/>
              <a:ea typeface="Arial"/>
              <a:cs typeface="Arial"/>
              <a:sym typeface="Arial"/>
            </a:endParaRPr>
          </a:p>
        </p:txBody>
      </p:sp>
      <p:sp>
        <p:nvSpPr>
          <p:cNvPr id="296" name="Content Placeholder 3"/>
          <p:cNvSpPr txBox="1">
            <a:spLocks noGrp="1"/>
          </p:cNvSpPr>
          <p:nvPr>
            <p:ph type="body" idx="2"/>
          </p:nvPr>
        </p:nvSpPr>
        <p:spPr>
          <a:xfrm>
            <a:off x="457201" y="2784096"/>
            <a:ext cx="1749287" cy="406363"/>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Exponential</a:t>
            </a:r>
            <a:endParaRPr dirty="0">
              <a:latin typeface="+mn-lt"/>
            </a:endParaRPr>
          </a:p>
        </p:txBody>
      </p:sp>
      <p:graphicFrame>
        <p:nvGraphicFramePr>
          <p:cNvPr id="2" name="Object 1" descr="y = 50.49 e to the power of start expression 0.021 x end expression"/>
          <p:cNvGraphicFramePr>
            <a:graphicFrameLocks noChangeAspect="1"/>
          </p:cNvGraphicFramePr>
          <p:nvPr>
            <p:extLst>
              <p:ext uri="{D42A27DB-BD31-4B8C-83A1-F6EECF244321}">
                <p14:modId xmlns:p14="http://schemas.microsoft.com/office/powerpoint/2010/main" val="2469943789"/>
              </p:ext>
            </p:extLst>
          </p:nvPr>
        </p:nvGraphicFramePr>
        <p:xfrm>
          <a:off x="3549511" y="2784096"/>
          <a:ext cx="1866900" cy="419100"/>
        </p:xfrm>
        <a:graphic>
          <a:graphicData uri="http://schemas.openxmlformats.org/presentationml/2006/ole">
            <mc:AlternateContent xmlns:mc="http://schemas.openxmlformats.org/markup-compatibility/2006">
              <mc:Choice xmlns:v="urn:schemas-microsoft-com:vml" Requires="v">
                <p:oleObj spid="_x0000_s46466" name="Equation" r:id="rId4" imgW="1866600" imgH="419040" progId="Equation.DSMT4">
                  <p:embed/>
                </p:oleObj>
              </mc:Choice>
              <mc:Fallback>
                <p:oleObj name="Equation" r:id="rId4" imgW="1866600" imgH="419040" progId="Equation.DSMT4">
                  <p:embed/>
                  <p:pic>
                    <p:nvPicPr>
                      <p:cNvPr id="0" name=""/>
                      <p:cNvPicPr/>
                      <p:nvPr/>
                    </p:nvPicPr>
                    <p:blipFill>
                      <a:blip r:embed="rId5"/>
                      <a:stretch>
                        <a:fillRect/>
                      </a:stretch>
                    </p:blipFill>
                    <p:spPr>
                      <a:xfrm>
                        <a:off x="3549511" y="2784096"/>
                        <a:ext cx="1866900" cy="419100"/>
                      </a:xfrm>
                      <a:prstGeom prst="rect">
                        <a:avLst/>
                      </a:prstGeom>
                    </p:spPr>
                  </p:pic>
                </p:oleObj>
              </mc:Fallback>
            </mc:AlternateContent>
          </a:graphicData>
        </a:graphic>
      </p:graphicFrame>
      <p:graphicFrame>
        <p:nvGraphicFramePr>
          <p:cNvPr id="3" name="Object 2" descr="R squared = 0.664"/>
          <p:cNvGraphicFramePr>
            <a:graphicFrameLocks noChangeAspect="1"/>
          </p:cNvGraphicFramePr>
          <p:nvPr>
            <p:extLst>
              <p:ext uri="{D42A27DB-BD31-4B8C-83A1-F6EECF244321}">
                <p14:modId xmlns:p14="http://schemas.microsoft.com/office/powerpoint/2010/main" val="2231638555"/>
              </p:ext>
            </p:extLst>
          </p:nvPr>
        </p:nvGraphicFramePr>
        <p:xfrm>
          <a:off x="7107809" y="2794621"/>
          <a:ext cx="1358900" cy="355600"/>
        </p:xfrm>
        <a:graphic>
          <a:graphicData uri="http://schemas.openxmlformats.org/presentationml/2006/ole">
            <mc:AlternateContent xmlns:mc="http://schemas.openxmlformats.org/markup-compatibility/2006">
              <mc:Choice xmlns:v="urn:schemas-microsoft-com:vml" Requires="v">
                <p:oleObj spid="_x0000_s46467" name="Equation" r:id="rId6" imgW="1358640" imgH="355320" progId="Equation.DSMT4">
                  <p:embed/>
                </p:oleObj>
              </mc:Choice>
              <mc:Fallback>
                <p:oleObj name="Equation" r:id="rId6" imgW="1358640" imgH="355320" progId="Equation.DSMT4">
                  <p:embed/>
                  <p:pic>
                    <p:nvPicPr>
                      <p:cNvPr id="0" name=""/>
                      <p:cNvPicPr/>
                      <p:nvPr/>
                    </p:nvPicPr>
                    <p:blipFill>
                      <a:blip r:embed="rId7"/>
                      <a:stretch>
                        <a:fillRect/>
                      </a:stretch>
                    </p:blipFill>
                    <p:spPr>
                      <a:xfrm>
                        <a:off x="7107809" y="2794621"/>
                        <a:ext cx="1358900" cy="355600"/>
                      </a:xfrm>
                      <a:prstGeom prst="rect">
                        <a:avLst/>
                      </a:prstGeom>
                    </p:spPr>
                  </p:pic>
                </p:oleObj>
              </mc:Fallback>
            </mc:AlternateContent>
          </a:graphicData>
        </a:graphic>
      </p:graphicFrame>
      <p:sp>
        <p:nvSpPr>
          <p:cNvPr id="299" name="Content Placeholder 4"/>
          <p:cNvSpPr txBox="1">
            <a:spLocks noGrp="1"/>
          </p:cNvSpPr>
          <p:nvPr>
            <p:ph type="body" idx="3"/>
          </p:nvPr>
        </p:nvSpPr>
        <p:spPr>
          <a:xfrm>
            <a:off x="457200" y="3340686"/>
            <a:ext cx="1669775" cy="406366"/>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Logarithmic</a:t>
            </a:r>
            <a:endParaRPr sz="2400" b="0" i="0" u="none" strike="noStrike" cap="none" dirty="0">
              <a:solidFill>
                <a:schemeClr val="dk1"/>
              </a:solidFill>
              <a:latin typeface="+mn-lt"/>
              <a:ea typeface="Arial"/>
              <a:cs typeface="Arial"/>
              <a:sym typeface="Arial"/>
            </a:endParaRPr>
          </a:p>
        </p:txBody>
      </p:sp>
      <p:graphicFrame>
        <p:nvGraphicFramePr>
          <p:cNvPr id="4" name="Object 3" descr="y = 13.02 natural log of x + 39.60"/>
          <p:cNvGraphicFramePr>
            <a:graphicFrameLocks noChangeAspect="1"/>
          </p:cNvGraphicFramePr>
          <p:nvPr>
            <p:extLst>
              <p:ext uri="{D42A27DB-BD31-4B8C-83A1-F6EECF244321}">
                <p14:modId xmlns:p14="http://schemas.microsoft.com/office/powerpoint/2010/main" val="1680593687"/>
              </p:ext>
            </p:extLst>
          </p:nvPr>
        </p:nvGraphicFramePr>
        <p:xfrm>
          <a:off x="3105011" y="3395920"/>
          <a:ext cx="2755900" cy="342900"/>
        </p:xfrm>
        <a:graphic>
          <a:graphicData uri="http://schemas.openxmlformats.org/presentationml/2006/ole">
            <mc:AlternateContent xmlns:mc="http://schemas.openxmlformats.org/markup-compatibility/2006">
              <mc:Choice xmlns:v="urn:schemas-microsoft-com:vml" Requires="v">
                <p:oleObj spid="_x0000_s46468" name="Equation" r:id="rId8" imgW="2755800" imgH="342720" progId="Equation.DSMT4">
                  <p:embed/>
                </p:oleObj>
              </mc:Choice>
              <mc:Fallback>
                <p:oleObj name="Equation" r:id="rId8" imgW="2755800" imgH="342720" progId="Equation.DSMT4">
                  <p:embed/>
                  <p:pic>
                    <p:nvPicPr>
                      <p:cNvPr id="0" name=""/>
                      <p:cNvPicPr/>
                      <p:nvPr/>
                    </p:nvPicPr>
                    <p:blipFill>
                      <a:blip r:embed="rId9"/>
                      <a:stretch>
                        <a:fillRect/>
                      </a:stretch>
                    </p:blipFill>
                    <p:spPr>
                      <a:xfrm>
                        <a:off x="3105011" y="3395920"/>
                        <a:ext cx="2755900" cy="342900"/>
                      </a:xfrm>
                      <a:prstGeom prst="rect">
                        <a:avLst/>
                      </a:prstGeom>
                    </p:spPr>
                  </p:pic>
                </p:oleObj>
              </mc:Fallback>
            </mc:AlternateContent>
          </a:graphicData>
        </a:graphic>
      </p:graphicFrame>
      <p:graphicFrame>
        <p:nvGraphicFramePr>
          <p:cNvPr id="22" name="Object 21" descr="R squared = 0.382"/>
          <p:cNvGraphicFramePr>
            <a:graphicFrameLocks noChangeAspect="1"/>
          </p:cNvGraphicFramePr>
          <p:nvPr>
            <p:extLst>
              <p:ext uri="{D42A27DB-BD31-4B8C-83A1-F6EECF244321}">
                <p14:modId xmlns:p14="http://schemas.microsoft.com/office/powerpoint/2010/main" val="2465356369"/>
              </p:ext>
            </p:extLst>
          </p:nvPr>
        </p:nvGraphicFramePr>
        <p:xfrm>
          <a:off x="7107809" y="3373089"/>
          <a:ext cx="1358900" cy="355600"/>
        </p:xfrm>
        <a:graphic>
          <a:graphicData uri="http://schemas.openxmlformats.org/presentationml/2006/ole">
            <mc:AlternateContent xmlns:mc="http://schemas.openxmlformats.org/markup-compatibility/2006">
              <mc:Choice xmlns:v="urn:schemas-microsoft-com:vml" Requires="v">
                <p:oleObj spid="_x0000_s46469" name="Equation" r:id="rId10" imgW="1358640" imgH="355320" progId="Equation.DSMT4">
                  <p:embed/>
                </p:oleObj>
              </mc:Choice>
              <mc:Fallback>
                <p:oleObj name="Equation" r:id="rId10" imgW="1358640" imgH="355320" progId="Equation.DSMT4">
                  <p:embed/>
                  <p:pic>
                    <p:nvPicPr>
                      <p:cNvPr id="3" name="Object 2"/>
                      <p:cNvPicPr/>
                      <p:nvPr/>
                    </p:nvPicPr>
                    <p:blipFill>
                      <a:blip r:embed="rId11"/>
                      <a:stretch>
                        <a:fillRect/>
                      </a:stretch>
                    </p:blipFill>
                    <p:spPr>
                      <a:xfrm>
                        <a:off x="7107809" y="3373089"/>
                        <a:ext cx="1358900" cy="355600"/>
                      </a:xfrm>
                      <a:prstGeom prst="rect">
                        <a:avLst/>
                      </a:prstGeom>
                    </p:spPr>
                  </p:pic>
                </p:oleObj>
              </mc:Fallback>
            </mc:AlternateContent>
          </a:graphicData>
        </a:graphic>
      </p:graphicFrame>
      <p:sp>
        <p:nvSpPr>
          <p:cNvPr id="302" name="Content Placeholder 5"/>
          <p:cNvSpPr txBox="1">
            <a:spLocks noGrp="1"/>
          </p:cNvSpPr>
          <p:nvPr>
            <p:ph type="body" idx="4"/>
          </p:nvPr>
        </p:nvSpPr>
        <p:spPr>
          <a:xfrm>
            <a:off x="457200" y="3897276"/>
            <a:ext cx="2007476" cy="39770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ea typeface="Arial"/>
                <a:cs typeface="Arial"/>
                <a:sym typeface="Arial"/>
              </a:rPr>
              <a:t>Polynomial </a:t>
            </a:r>
            <a:r>
              <a:rPr lang="en-US" sz="2400" b="0" i="0" u="none" strike="noStrike" cap="none" dirty="0" smtClean="0">
                <a:solidFill>
                  <a:schemeClr val="dk1"/>
                </a:solidFill>
                <a:latin typeface="+mn-lt"/>
                <a:ea typeface="Arial"/>
                <a:cs typeface="Arial"/>
                <a:sym typeface="Arial"/>
              </a:rPr>
              <a:t>2°</a:t>
            </a:r>
            <a:endParaRPr sz="2400" b="0" i="0" u="none" strike="noStrike" cap="none" dirty="0">
              <a:solidFill>
                <a:schemeClr val="dk1"/>
              </a:solidFill>
              <a:latin typeface="+mn-lt"/>
              <a:ea typeface="Arial"/>
              <a:cs typeface="Arial"/>
              <a:sym typeface="Arial"/>
            </a:endParaRPr>
          </a:p>
        </p:txBody>
      </p:sp>
      <p:graphicFrame>
        <p:nvGraphicFramePr>
          <p:cNvPr id="5" name="Object 4" descr="y = 0.13 x squared minus 2.399 x + 68.01"/>
          <p:cNvGraphicFramePr>
            <a:graphicFrameLocks noChangeAspect="1"/>
          </p:cNvGraphicFramePr>
          <p:nvPr>
            <p:extLst>
              <p:ext uri="{D42A27DB-BD31-4B8C-83A1-F6EECF244321}">
                <p14:modId xmlns:p14="http://schemas.microsoft.com/office/powerpoint/2010/main" val="450447916"/>
              </p:ext>
            </p:extLst>
          </p:nvPr>
        </p:nvGraphicFramePr>
        <p:xfrm>
          <a:off x="3036455" y="3905629"/>
          <a:ext cx="3071091" cy="381000"/>
        </p:xfrm>
        <a:graphic>
          <a:graphicData uri="http://schemas.openxmlformats.org/presentationml/2006/ole">
            <mc:AlternateContent xmlns:mc="http://schemas.openxmlformats.org/markup-compatibility/2006">
              <mc:Choice xmlns:v="urn:schemas-microsoft-com:vml" Requires="v">
                <p:oleObj spid="_x0000_s46470" name="Equation" r:id="rId12" imgW="3377880" imgH="419040" progId="Equation.DSMT4">
                  <p:embed/>
                </p:oleObj>
              </mc:Choice>
              <mc:Fallback>
                <p:oleObj name="Equation" r:id="rId12" imgW="3377880" imgH="419040" progId="Equation.DSMT4">
                  <p:embed/>
                  <p:pic>
                    <p:nvPicPr>
                      <p:cNvPr id="0" name=""/>
                      <p:cNvPicPr/>
                      <p:nvPr/>
                    </p:nvPicPr>
                    <p:blipFill>
                      <a:blip r:embed="rId13"/>
                      <a:stretch>
                        <a:fillRect/>
                      </a:stretch>
                    </p:blipFill>
                    <p:spPr>
                      <a:xfrm>
                        <a:off x="3036455" y="3905629"/>
                        <a:ext cx="3071091" cy="381000"/>
                      </a:xfrm>
                      <a:prstGeom prst="rect">
                        <a:avLst/>
                      </a:prstGeom>
                    </p:spPr>
                  </p:pic>
                </p:oleObj>
              </mc:Fallback>
            </mc:AlternateContent>
          </a:graphicData>
        </a:graphic>
      </p:graphicFrame>
      <p:graphicFrame>
        <p:nvGraphicFramePr>
          <p:cNvPr id="24" name="Object 23" descr="R squared = 0.905"/>
          <p:cNvGraphicFramePr>
            <a:graphicFrameLocks noChangeAspect="1"/>
          </p:cNvGraphicFramePr>
          <p:nvPr>
            <p:extLst>
              <p:ext uri="{D42A27DB-BD31-4B8C-83A1-F6EECF244321}">
                <p14:modId xmlns:p14="http://schemas.microsoft.com/office/powerpoint/2010/main" val="3055971986"/>
              </p:ext>
            </p:extLst>
          </p:nvPr>
        </p:nvGraphicFramePr>
        <p:xfrm>
          <a:off x="7107809" y="3899037"/>
          <a:ext cx="1358900" cy="355600"/>
        </p:xfrm>
        <a:graphic>
          <a:graphicData uri="http://schemas.openxmlformats.org/presentationml/2006/ole">
            <mc:AlternateContent xmlns:mc="http://schemas.openxmlformats.org/markup-compatibility/2006">
              <mc:Choice xmlns:v="urn:schemas-microsoft-com:vml" Requires="v">
                <p:oleObj spid="_x0000_s46471" name="Equation" r:id="rId14" imgW="1358640" imgH="355320" progId="Equation.DSMT4">
                  <p:embed/>
                </p:oleObj>
              </mc:Choice>
              <mc:Fallback>
                <p:oleObj name="Equation" r:id="rId14" imgW="1358640" imgH="355320" progId="Equation.DSMT4">
                  <p:embed/>
                  <p:pic>
                    <p:nvPicPr>
                      <p:cNvPr id="22" name="Object 21"/>
                      <p:cNvPicPr/>
                      <p:nvPr/>
                    </p:nvPicPr>
                    <p:blipFill>
                      <a:blip r:embed="rId15"/>
                      <a:stretch>
                        <a:fillRect/>
                      </a:stretch>
                    </p:blipFill>
                    <p:spPr>
                      <a:xfrm>
                        <a:off x="7107809" y="3899037"/>
                        <a:ext cx="1358900" cy="355600"/>
                      </a:xfrm>
                      <a:prstGeom prst="rect">
                        <a:avLst/>
                      </a:prstGeom>
                    </p:spPr>
                  </p:pic>
                </p:oleObj>
              </mc:Fallback>
            </mc:AlternateContent>
          </a:graphicData>
        </a:graphic>
      </p:graphicFrame>
      <p:sp>
        <p:nvSpPr>
          <p:cNvPr id="305" name="Content Placeholder 6"/>
          <p:cNvSpPr txBox="1">
            <a:spLocks noGrp="1"/>
          </p:cNvSpPr>
          <p:nvPr>
            <p:ph type="body" idx="5"/>
          </p:nvPr>
        </p:nvSpPr>
        <p:spPr>
          <a:xfrm>
            <a:off x="457200" y="4445207"/>
            <a:ext cx="2007476" cy="405992"/>
          </a:xfrm>
          <a:prstGeom prst="rect">
            <a:avLst/>
          </a:prstGeom>
          <a:noFill/>
          <a:ln>
            <a:noFill/>
          </a:ln>
        </p:spPr>
        <p:txBody>
          <a:bodyPr spcFirstLastPara="1" wrap="square" lIns="0" tIns="0" rIns="0" bIns="0" anchor="t" anchorCtr="0">
            <a:noAutofit/>
          </a:bodyPr>
          <a:lstStyle/>
          <a:p>
            <a:pPr marL="0" lvl="0" indent="0">
              <a:spcBef>
                <a:spcPts val="0"/>
              </a:spcBef>
              <a:buSzPts val="2400"/>
              <a:buNone/>
            </a:pPr>
            <a:r>
              <a:rPr lang="en-US" sz="2400" b="0" i="0" u="none" strike="noStrike" cap="none" dirty="0">
                <a:solidFill>
                  <a:schemeClr val="dk1"/>
                </a:solidFill>
                <a:latin typeface="+mn-lt"/>
                <a:sym typeface="Arial"/>
              </a:rPr>
              <a:t>Polynomial </a:t>
            </a:r>
            <a:r>
              <a:rPr lang="en-US" sz="2400" b="0" i="0" u="none" strike="noStrike" cap="none" dirty="0" smtClean="0">
                <a:solidFill>
                  <a:schemeClr val="dk1"/>
                </a:solidFill>
                <a:latin typeface="+mn-lt"/>
                <a:sym typeface="Arial"/>
              </a:rPr>
              <a:t>3</a:t>
            </a:r>
            <a:r>
              <a:rPr lang="en-US" sz="2400" dirty="0" smtClean="0">
                <a:latin typeface="+mn-lt"/>
              </a:rPr>
              <a:t>°</a:t>
            </a:r>
            <a:endParaRPr sz="2400" b="0" i="0" u="none" strike="noStrike" cap="none" dirty="0">
              <a:solidFill>
                <a:schemeClr val="dk1"/>
              </a:solidFill>
              <a:latin typeface="+mn-lt"/>
              <a:sym typeface="Arial"/>
            </a:endParaRPr>
          </a:p>
        </p:txBody>
      </p:sp>
      <p:graphicFrame>
        <p:nvGraphicFramePr>
          <p:cNvPr id="6" name="Object 5" descr="y = 0.005 x cubed minus 0.111 x squared + 0.648 x + 59.947"/>
          <p:cNvGraphicFramePr>
            <a:graphicFrameLocks noChangeAspect="1"/>
          </p:cNvGraphicFramePr>
          <p:nvPr>
            <p:extLst>
              <p:ext uri="{D42A27DB-BD31-4B8C-83A1-F6EECF244321}">
                <p14:modId xmlns:p14="http://schemas.microsoft.com/office/powerpoint/2010/main" val="808586665"/>
              </p:ext>
            </p:extLst>
          </p:nvPr>
        </p:nvGraphicFramePr>
        <p:xfrm>
          <a:off x="2672742" y="4453438"/>
          <a:ext cx="4061901" cy="346364"/>
        </p:xfrm>
        <a:graphic>
          <a:graphicData uri="http://schemas.openxmlformats.org/presentationml/2006/ole">
            <mc:AlternateContent xmlns:mc="http://schemas.openxmlformats.org/markup-compatibility/2006">
              <mc:Choice xmlns:v="urn:schemas-microsoft-com:vml" Requires="v">
                <p:oleObj spid="_x0000_s46472" name="Equation" r:id="rId16" imgW="4914720" imgH="419040" progId="Equation.DSMT4">
                  <p:embed/>
                </p:oleObj>
              </mc:Choice>
              <mc:Fallback>
                <p:oleObj name="Equation" r:id="rId16" imgW="4914720" imgH="419040" progId="Equation.DSMT4">
                  <p:embed/>
                  <p:pic>
                    <p:nvPicPr>
                      <p:cNvPr id="0" name=""/>
                      <p:cNvPicPr/>
                      <p:nvPr/>
                    </p:nvPicPr>
                    <p:blipFill>
                      <a:blip r:embed="rId17"/>
                      <a:stretch>
                        <a:fillRect/>
                      </a:stretch>
                    </p:blipFill>
                    <p:spPr>
                      <a:xfrm>
                        <a:off x="2672742" y="4453438"/>
                        <a:ext cx="4061901" cy="346364"/>
                      </a:xfrm>
                      <a:prstGeom prst="rect">
                        <a:avLst/>
                      </a:prstGeom>
                    </p:spPr>
                  </p:pic>
                </p:oleObj>
              </mc:Fallback>
            </mc:AlternateContent>
          </a:graphicData>
        </a:graphic>
      </p:graphicFrame>
      <p:graphicFrame>
        <p:nvGraphicFramePr>
          <p:cNvPr id="26" name="Object 25" descr="R squared = 0.928 asterisk"/>
          <p:cNvGraphicFramePr>
            <a:graphicFrameLocks noChangeAspect="1"/>
          </p:cNvGraphicFramePr>
          <p:nvPr>
            <p:extLst>
              <p:ext uri="{D42A27DB-BD31-4B8C-83A1-F6EECF244321}">
                <p14:modId xmlns:p14="http://schemas.microsoft.com/office/powerpoint/2010/main" val="725779819"/>
              </p:ext>
            </p:extLst>
          </p:nvPr>
        </p:nvGraphicFramePr>
        <p:xfrm>
          <a:off x="6942709" y="4444277"/>
          <a:ext cx="1524000" cy="355600"/>
        </p:xfrm>
        <a:graphic>
          <a:graphicData uri="http://schemas.openxmlformats.org/presentationml/2006/ole">
            <mc:AlternateContent xmlns:mc="http://schemas.openxmlformats.org/markup-compatibility/2006">
              <mc:Choice xmlns:v="urn:schemas-microsoft-com:vml" Requires="v">
                <p:oleObj spid="_x0000_s46473" name="Equation" r:id="rId18" imgW="1523880" imgH="355320" progId="Equation.DSMT4">
                  <p:embed/>
                </p:oleObj>
              </mc:Choice>
              <mc:Fallback>
                <p:oleObj name="Equation" r:id="rId18" imgW="1523880" imgH="355320" progId="Equation.DSMT4">
                  <p:embed/>
                  <p:pic>
                    <p:nvPicPr>
                      <p:cNvPr id="24" name="Object 23"/>
                      <p:cNvPicPr/>
                      <p:nvPr/>
                    </p:nvPicPr>
                    <p:blipFill>
                      <a:blip r:embed="rId19"/>
                      <a:stretch>
                        <a:fillRect/>
                      </a:stretch>
                    </p:blipFill>
                    <p:spPr>
                      <a:xfrm>
                        <a:off x="6942709" y="4444277"/>
                        <a:ext cx="1524000" cy="355600"/>
                      </a:xfrm>
                      <a:prstGeom prst="rect">
                        <a:avLst/>
                      </a:prstGeom>
                    </p:spPr>
                  </p:pic>
                </p:oleObj>
              </mc:Fallback>
            </mc:AlternateContent>
          </a:graphicData>
        </a:graphic>
      </p:graphicFrame>
      <p:sp>
        <p:nvSpPr>
          <p:cNvPr id="308" name="Content Placeholder 7"/>
          <p:cNvSpPr txBox="1">
            <a:spLocks noGrp="1"/>
          </p:cNvSpPr>
          <p:nvPr>
            <p:ph type="body" idx="6"/>
          </p:nvPr>
        </p:nvSpPr>
        <p:spPr>
          <a:xfrm>
            <a:off x="457199" y="5001422"/>
            <a:ext cx="993913" cy="395525"/>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07FA3"/>
              </a:buClr>
              <a:buSzPts val="2400"/>
              <a:buFont typeface="Arial"/>
              <a:buNone/>
            </a:pPr>
            <a:r>
              <a:rPr lang="en-US" sz="2400" b="0" i="0" u="none" strike="noStrike" cap="none" dirty="0">
                <a:solidFill>
                  <a:schemeClr val="dk1"/>
                </a:solidFill>
                <a:latin typeface="+mn-lt"/>
                <a:sym typeface="Arial"/>
              </a:rPr>
              <a:t>Power</a:t>
            </a:r>
            <a:endParaRPr dirty="0">
              <a:latin typeface="+mn-lt"/>
            </a:endParaRPr>
          </a:p>
        </p:txBody>
      </p:sp>
      <p:graphicFrame>
        <p:nvGraphicFramePr>
          <p:cNvPr id="7" name="Object 6" descr="y = 45.96 x to the 0.0169 power"/>
          <p:cNvGraphicFramePr>
            <a:graphicFrameLocks noChangeAspect="1"/>
          </p:cNvGraphicFramePr>
          <p:nvPr>
            <p:extLst>
              <p:ext uri="{D42A27DB-BD31-4B8C-83A1-F6EECF244321}">
                <p14:modId xmlns:p14="http://schemas.microsoft.com/office/powerpoint/2010/main" val="3837661087"/>
              </p:ext>
            </p:extLst>
          </p:nvPr>
        </p:nvGraphicFramePr>
        <p:xfrm>
          <a:off x="3619500" y="4989634"/>
          <a:ext cx="1905000" cy="419100"/>
        </p:xfrm>
        <a:graphic>
          <a:graphicData uri="http://schemas.openxmlformats.org/presentationml/2006/ole">
            <mc:AlternateContent xmlns:mc="http://schemas.openxmlformats.org/markup-compatibility/2006">
              <mc:Choice xmlns:v="urn:schemas-microsoft-com:vml" Requires="v">
                <p:oleObj spid="_x0000_s46474" name="Equation" r:id="rId20" imgW="1904760" imgH="419040" progId="Equation.DSMT4">
                  <p:embed/>
                </p:oleObj>
              </mc:Choice>
              <mc:Fallback>
                <p:oleObj name="Equation" r:id="rId20" imgW="1904760" imgH="419040" progId="Equation.DSMT4">
                  <p:embed/>
                  <p:pic>
                    <p:nvPicPr>
                      <p:cNvPr id="0" name=""/>
                      <p:cNvPicPr/>
                      <p:nvPr/>
                    </p:nvPicPr>
                    <p:blipFill>
                      <a:blip r:embed="rId21"/>
                      <a:stretch>
                        <a:fillRect/>
                      </a:stretch>
                    </p:blipFill>
                    <p:spPr>
                      <a:xfrm>
                        <a:off x="3619500" y="4989634"/>
                        <a:ext cx="1905000" cy="419100"/>
                      </a:xfrm>
                      <a:prstGeom prst="rect">
                        <a:avLst/>
                      </a:prstGeom>
                    </p:spPr>
                  </p:pic>
                </p:oleObj>
              </mc:Fallback>
            </mc:AlternateContent>
          </a:graphicData>
        </a:graphic>
      </p:graphicFrame>
      <p:graphicFrame>
        <p:nvGraphicFramePr>
          <p:cNvPr id="28" name="Object 27" descr="R squared = 0.397"/>
          <p:cNvGraphicFramePr>
            <a:graphicFrameLocks noChangeAspect="1"/>
          </p:cNvGraphicFramePr>
          <p:nvPr>
            <p:extLst>
              <p:ext uri="{D42A27DB-BD31-4B8C-83A1-F6EECF244321}">
                <p14:modId xmlns:p14="http://schemas.microsoft.com/office/powerpoint/2010/main" val="3552666057"/>
              </p:ext>
            </p:extLst>
          </p:nvPr>
        </p:nvGraphicFramePr>
        <p:xfrm>
          <a:off x="7100888" y="4994275"/>
          <a:ext cx="1371600" cy="355600"/>
        </p:xfrm>
        <a:graphic>
          <a:graphicData uri="http://schemas.openxmlformats.org/presentationml/2006/ole">
            <mc:AlternateContent xmlns:mc="http://schemas.openxmlformats.org/markup-compatibility/2006">
              <mc:Choice xmlns:v="urn:schemas-microsoft-com:vml" Requires="v">
                <p:oleObj spid="_x0000_s46475" name="Equation" r:id="rId22" imgW="1371600" imgH="355320" progId="Equation.DSMT4">
                  <p:embed/>
                </p:oleObj>
              </mc:Choice>
              <mc:Fallback>
                <p:oleObj name="Equation" r:id="rId22" imgW="1371600" imgH="355320" progId="Equation.DSMT4">
                  <p:embed/>
                  <p:pic>
                    <p:nvPicPr>
                      <p:cNvPr id="24" name="Object 23"/>
                      <p:cNvPicPr/>
                      <p:nvPr/>
                    </p:nvPicPr>
                    <p:blipFill>
                      <a:blip r:embed="rId23"/>
                      <a:stretch>
                        <a:fillRect/>
                      </a:stretch>
                    </p:blipFill>
                    <p:spPr>
                      <a:xfrm>
                        <a:off x="7100888" y="4994275"/>
                        <a:ext cx="1371600" cy="355600"/>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Title 1"/>
          <p:cNvSpPr txBox="1">
            <a:spLocks noGrp="1"/>
          </p:cNvSpPr>
          <p:nvPr>
            <p:ph type="title"/>
          </p:nvPr>
        </p:nvSpPr>
        <p:spPr>
          <a:xfrm>
            <a:off x="457200" y="215372"/>
            <a:ext cx="8229600" cy="1097280"/>
          </a:xfrm>
          <a:prstGeom prst="rect">
            <a:avLst/>
          </a:prstGeom>
          <a:noFill/>
          <a:ln>
            <a:noFill/>
          </a:ln>
        </p:spPr>
        <p:txBody>
          <a:bodyPr spcFirstLastPara="1" wrap="square" lIns="0" tIns="91425" rIns="0" bIns="0" anchor="b" anchorCtr="0">
            <a:noAutofit/>
          </a:bodyPr>
          <a:lstStyle/>
          <a:p>
            <a:pPr lvl="0"/>
            <a:r>
              <a:rPr lang="en-US" dirty="0">
                <a:latin typeface="+mj-lt"/>
              </a:rPr>
              <a:t>Example 8.2: Predicting Crude Oil Prices </a:t>
            </a:r>
            <a:r>
              <a:rPr lang="en-US" sz="2000" b="0" dirty="0" smtClean="0">
                <a:latin typeface="+mj-lt"/>
              </a:rPr>
              <a:t>(3 </a:t>
            </a:r>
            <a:r>
              <a:rPr lang="en-US" sz="2000" b="0" dirty="0">
                <a:latin typeface="+mj-lt"/>
              </a:rPr>
              <a:t>of 3)</a:t>
            </a:r>
            <a:endParaRPr sz="2000" b="0" i="0" u="none" strike="noStrike" cap="none" dirty="0">
              <a:solidFill>
                <a:srgbClr val="007FA3"/>
              </a:solidFill>
              <a:latin typeface="+mj-lt"/>
              <a:sym typeface="Arial"/>
            </a:endParaRPr>
          </a:p>
        </p:txBody>
      </p:sp>
      <p:sp>
        <p:nvSpPr>
          <p:cNvPr id="316" name="Content Placeholder 2"/>
          <p:cNvSpPr txBox="1">
            <a:spLocks noGrp="1"/>
          </p:cNvSpPr>
          <p:nvPr>
            <p:ph type="body" idx="1"/>
          </p:nvPr>
        </p:nvSpPr>
        <p:spPr>
          <a:xfrm>
            <a:off x="476250" y="1599083"/>
            <a:ext cx="8210550" cy="766429"/>
          </a:xfrm>
          <a:prstGeom prst="rect">
            <a:avLst/>
          </a:prstGeom>
          <a:noFill/>
          <a:ln>
            <a:noFill/>
          </a:ln>
        </p:spPr>
        <p:txBody>
          <a:bodyPr spcFirstLastPara="1" wrap="square" lIns="91425" tIns="91425" rIns="91425" bIns="91425" anchor="t" anchorCtr="0">
            <a:noAutofit/>
          </a:bodyPr>
          <a:lstStyle/>
          <a:p>
            <a:pPr marL="255650" marR="0" lvl="0" indent="-255650" algn="l" rtl="0">
              <a:spcAft>
                <a:spcPts val="0"/>
              </a:spcAft>
              <a:buClr>
                <a:srgbClr val="007FA3"/>
              </a:buClr>
              <a:buSzPct val="100000"/>
              <a:buFont typeface="Arial"/>
              <a:buChar char="•"/>
            </a:pPr>
            <a:r>
              <a:rPr lang="en-US" sz="2800" b="0" i="0" u="none" strike="noStrike" cap="none" dirty="0">
                <a:solidFill>
                  <a:srgbClr val="000000"/>
                </a:solidFill>
                <a:latin typeface="+mn-lt"/>
                <a:sym typeface="Arial"/>
              </a:rPr>
              <a:t>Third order polynomial trendline fit to the data</a:t>
            </a:r>
            <a:endParaRPr sz="2800" dirty="0">
              <a:latin typeface="+mn-lt"/>
            </a:endParaRPr>
          </a:p>
        </p:txBody>
      </p:sp>
      <p:pic>
        <p:nvPicPr>
          <p:cNvPr id="2" name="Picture 1" descr="A line graph plots price in dollars versus months and years. The horizontal axis ranges from 2006 January to 2008 June. The vertical axis ranges from $0.00 to $140.00 in increments of $20.00. The line graph data are as follows. January 2006, $55. February 2006, $60. March 2006, $55. April 2006, $62. May 2006, $68. June 2006, $65. July 2006, $69 August 2006, $70. September 2006, $65. October 2006, $55. November 2006, $54. December 2006, $58. January 2007, $57. February 2007, $50, March 2007, $59. April 2007, $66. May 2007, $66. June 2007, $66. July 2007, $70. August 2007, $75. September 2007, $70. October 2007, $75. November 2007, $85. December 2007, $85. January 2008, $90. February 2008, $85, March 2008, $99. April 2008, $99. May 2008, $110. June 2008, $122. A dotted concave up increasing curve passes through (January 2006, $60), (May 2007, $66), and (June 2008, $122). All values are estimated."/>
          <p:cNvPicPr>
            <a:picLocks noChangeAspect="1"/>
          </p:cNvPicPr>
          <p:nvPr/>
        </p:nvPicPr>
        <p:blipFill>
          <a:blip r:embed="rId3"/>
          <a:stretch>
            <a:fillRect/>
          </a:stretch>
        </p:blipFill>
        <p:spPr>
          <a:xfrm>
            <a:off x="1745427" y="2540047"/>
            <a:ext cx="5653145" cy="354707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Pearson 508">
      <a:dk1>
        <a:srgbClr val="000000"/>
      </a:dk1>
      <a:lt1>
        <a:srgbClr val="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1942</TotalTime>
  <Words>3237</Words>
  <Application>Microsoft Office PowerPoint</Application>
  <PresentationFormat>On-screen Show (4:3)</PresentationFormat>
  <Paragraphs>345</Paragraphs>
  <Slides>67</Slides>
  <Notes>57</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67</vt:i4>
      </vt:variant>
    </vt:vector>
  </HeadingPairs>
  <TitlesOfParts>
    <vt:vector size="72" baseType="lpstr">
      <vt:lpstr>Arial</vt:lpstr>
      <vt:lpstr>Noto Sans Symbols</vt:lpstr>
      <vt:lpstr>Verdana</vt:lpstr>
      <vt:lpstr>508 Lecture</vt:lpstr>
      <vt:lpstr>Equation</vt:lpstr>
      <vt:lpstr>Business Analytics: Methods, Models, and Decisions</vt:lpstr>
      <vt:lpstr>Modeling Relationships and Trends in Data</vt:lpstr>
      <vt:lpstr>Common Mathematical Functions Used n Predictive Analytical Models</vt:lpstr>
      <vt:lpstr>Excel Trendline Tool</vt:lpstr>
      <vt:lpstr>R Squared</vt:lpstr>
      <vt:lpstr>Example 8.1: Modeling a Price-Demand Function</vt:lpstr>
      <vt:lpstr>Example 8.2: Predicting Crude Oil Prices (1 of 3)</vt:lpstr>
      <vt:lpstr>Example 8.2: Predicting Crude Oil Prices (2 of 3)</vt:lpstr>
      <vt:lpstr>Example 8.2: Predicting Crude Oil Prices (3 of 3)</vt:lpstr>
      <vt:lpstr>Caution About Polynomials</vt:lpstr>
      <vt:lpstr>Regression Analysis</vt:lpstr>
      <vt:lpstr>Simple Linear Regression</vt:lpstr>
      <vt:lpstr>Example 8.3: Home Market Value Data</vt:lpstr>
      <vt:lpstr>Finding the Best-Fitting Regression Line</vt:lpstr>
      <vt:lpstr>Example 8.4: Using Excel to Find the Best Regression Line</vt:lpstr>
      <vt:lpstr>Least-Squares Regression</vt:lpstr>
      <vt:lpstr>Residuals</vt:lpstr>
      <vt:lpstr>Least Squares Regression</vt:lpstr>
      <vt:lpstr>Example 8.5: Using Excel Functions to Find Least-Squares Coefficients</vt:lpstr>
      <vt:lpstr>Simple Linear Regression with Excel</vt:lpstr>
      <vt:lpstr>Home Market Value Regression Results</vt:lpstr>
      <vt:lpstr>Regression Statistics</vt:lpstr>
      <vt:lpstr>Example 8.6: Interpreting Regression Statistics for Simple Linear Regression</vt:lpstr>
      <vt:lpstr>Regression as Analysis of Variance</vt:lpstr>
      <vt:lpstr>Example 8.7: Interpreting Significance of Regression</vt:lpstr>
      <vt:lpstr>Testing Hypotheses for Regression Coefficients</vt:lpstr>
      <vt:lpstr>Example 8.8: Interpreting Hypothesis Tests for Regression Coefficients</vt:lpstr>
      <vt:lpstr>Confidence Intervals for Regression Coefficients</vt:lpstr>
      <vt:lpstr>Example 8.9: Interpreting Confidence Intervals for Regression Coefficients</vt:lpstr>
      <vt:lpstr>Residual Analysis and Regression Assumptions</vt:lpstr>
      <vt:lpstr>Example 8.10: Interpreting Residual Output</vt:lpstr>
      <vt:lpstr>Checking Assumptions</vt:lpstr>
      <vt:lpstr>Example 8.11: Checking Regression Assumptions for the Home Market Value Data (1 of 4)</vt:lpstr>
      <vt:lpstr>Example 8.11: Checking Regression Assumptions for the Home Market Value Data (2 of 4)</vt:lpstr>
      <vt:lpstr>Example 8.11: Checking Regression Assumptions for the Home Market Value Data (3 of 4)</vt:lpstr>
      <vt:lpstr>Example 8.11: Checking Regression Assumptions for the Home Market Value Data (4 of 4)</vt:lpstr>
      <vt:lpstr>Multiple Linear Regression</vt:lpstr>
      <vt:lpstr>Estimated Multiple Regression Equation</vt:lpstr>
      <vt:lpstr>Excel Regression Tool</vt:lpstr>
      <vt:lpstr>A N O V A for Multiple Regression</vt:lpstr>
      <vt:lpstr>Example 8.12: Interpreting Regression Results for the Colleges and Universities Data (1 of 2)</vt:lpstr>
      <vt:lpstr>Example 8.12: Interpreting Regression Results for the Colleges and Universities Data (2 of 2)</vt:lpstr>
      <vt:lpstr>Building Good Regression Models</vt:lpstr>
      <vt:lpstr>Systematic Model Building Approach</vt:lpstr>
      <vt:lpstr>Example 8.13: Identifying the Best Regression Model (1 of 2)</vt:lpstr>
      <vt:lpstr>Example 8.13: Identifying the Best Regression Model (2 of 2)</vt:lpstr>
      <vt:lpstr>Alternate Criterion</vt:lpstr>
      <vt:lpstr>Multicollinearity</vt:lpstr>
      <vt:lpstr>Example 8.14: Identifying Potential Multicollinearity (1 of 2)</vt:lpstr>
      <vt:lpstr>Example 8.14: Identifying Potential Multicollinearity (2 of 2)</vt:lpstr>
      <vt:lpstr>Practical Issues in Trendline and Regression Modeling</vt:lpstr>
      <vt:lpstr>Overfitting</vt:lpstr>
      <vt:lpstr>Regression with Categorical Variables</vt:lpstr>
      <vt:lpstr>Example 8.15: A Model with Categorical Variables (1 of 2)</vt:lpstr>
      <vt:lpstr>Example 8.15: A Model with Categorical Variables (2 of 2)</vt:lpstr>
      <vt:lpstr>Interactions</vt:lpstr>
      <vt:lpstr>Example 8.16: Incorporating Interaction Terms in a Regression Model (1 of 3)</vt:lpstr>
      <vt:lpstr>Example 8.16: Incorporating Interaction Terms in a Regression Model (2 of 3)</vt:lpstr>
      <vt:lpstr>Example 8.16: Incorporating Interaction Terms in a Regression Model (3 of 3)</vt:lpstr>
      <vt:lpstr>Categorical Variables with More Than Two Levels</vt:lpstr>
      <vt:lpstr>Example 8.17: A Regression Model with Multiple Levels of Categorical Variables (1 of 4)</vt:lpstr>
      <vt:lpstr>Example 8.17: A Regression Model with Multiple Levels of Categorical Variables (2 of 4)</vt:lpstr>
      <vt:lpstr>Example 8.17: A Regression Model with Multiple Levels of Categorical Variables (3 of 4)</vt:lpstr>
      <vt:lpstr>Example 8.17: A Regression Model with Multiple Levels of Categorical Variables (4 of 4)</vt:lpstr>
      <vt:lpstr>Regression Models with Nonlinear Terms</vt:lpstr>
      <vt:lpstr>Example 8.18: Modeling Beverage Sales Using Curvilinear Regression (1 of 2)</vt:lpstr>
      <vt:lpstr>Example 8.18: Modeling Beverage Sales Using Curvilinear Regression (2 of 2)</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Analytics: Methods, Models, and Decisions, 3e</dc:title>
  <dc:subject>Math</dc:subject>
  <dc:creator>Evans</dc:creator>
  <cp:keywords>Math</cp:keywords>
  <cp:lastModifiedBy>Gunasekaran Meena, Swetha (Cognizant)</cp:lastModifiedBy>
  <cp:revision>155</cp:revision>
  <dcterms:modified xsi:type="dcterms:W3CDTF">2019-03-06T09:19:53Z</dcterms:modified>
</cp:coreProperties>
</file>